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1148" r:id="rId5"/>
    <p:sldId id="1098" r:id="rId6"/>
    <p:sldId id="1119" r:id="rId7"/>
    <p:sldId id="1143" r:id="rId8"/>
    <p:sldId id="1153" r:id="rId9"/>
    <p:sldId id="1152" r:id="rId10"/>
    <p:sldId id="1151" r:id="rId11"/>
    <p:sldId id="1150" r:id="rId12"/>
    <p:sldId id="1149" r:id="rId13"/>
    <p:sldId id="1147" r:id="rId14"/>
    <p:sldId id="270" r:id="rId15"/>
    <p:sldId id="269" r:id="rId16"/>
    <p:sldId id="271" r:id="rId17"/>
    <p:sldId id="1145" r:id="rId18"/>
    <p:sldId id="1146" r:id="rId19"/>
    <p:sldId id="115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4" autoAdjust="0"/>
    <p:restoredTop sz="94660"/>
  </p:normalViewPr>
  <p:slideViewPr>
    <p:cSldViewPr snapToGrid="0">
      <p:cViewPr varScale="1">
        <p:scale>
          <a:sx n="66" d="100"/>
          <a:sy n="66" d="100"/>
        </p:scale>
        <p:origin x="6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4CA68-993A-46A5-A82C-D77457CB559E}" type="datetimeFigureOut">
              <a:rPr lang="en-US" smtClean="0"/>
              <a:t>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8015C-2332-4641-8F81-8EF34E8AE8D0}" type="slidenum">
              <a:rPr lang="en-US" smtClean="0"/>
              <a:t>‹#›</a:t>
            </a:fld>
            <a:endParaRPr lang="en-US"/>
          </a:p>
        </p:txBody>
      </p:sp>
    </p:spTree>
    <p:extLst>
      <p:ext uri="{BB962C8B-B14F-4D97-AF65-F5344CB8AC3E}">
        <p14:creationId xmlns:p14="http://schemas.microsoft.com/office/powerpoint/2010/main" val="138966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a:spLocks noGrp="1" noRot="1" noChangeAspect="1"/>
          </p:cNvSpPr>
          <p:nvPr>
            <p:ph type="sldImg" idx="2"/>
          </p:nvPr>
        </p:nvSpPr>
        <p:spPr>
          <a:xfrm>
            <a:off x="423863" y="704850"/>
            <a:ext cx="6254750" cy="35194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2" name="Shape 622"/>
          <p:cNvSpPr txBox="1">
            <a:spLocks noGrp="1"/>
          </p:cNvSpPr>
          <p:nvPr>
            <p:ph type="body" idx="1"/>
          </p:nvPr>
        </p:nvSpPr>
        <p:spPr>
          <a:xfrm>
            <a:off x="710248" y="4459527"/>
            <a:ext cx="5681980" cy="4224814"/>
          </a:xfrm>
          <a:prstGeom prst="rect">
            <a:avLst/>
          </a:prstGeom>
          <a:noFill/>
          <a:ln>
            <a:noFill/>
          </a:ln>
        </p:spPr>
        <p:txBody>
          <a:bodyPr spcFirstLastPara="1" wrap="square" lIns="94225" tIns="47100" rIns="94225" bIns="471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623" name="Shape 623"/>
          <p:cNvSpPr txBox="1">
            <a:spLocks noGrp="1"/>
          </p:cNvSpPr>
          <p:nvPr>
            <p:ph type="sldNum" idx="12"/>
          </p:nvPr>
        </p:nvSpPr>
        <p:spPr>
          <a:xfrm>
            <a:off x="4023092"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a:t>
            </a:fld>
            <a:endParaRPr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99509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2</a:t>
            </a:fld>
            <a:endParaRPr lang="en-US"/>
          </a:p>
        </p:txBody>
      </p:sp>
    </p:spTree>
    <p:extLst>
      <p:ext uri="{BB962C8B-B14F-4D97-AF65-F5344CB8AC3E}">
        <p14:creationId xmlns:p14="http://schemas.microsoft.com/office/powerpoint/2010/main" val="1686366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4</a:t>
            </a:fld>
            <a:endParaRPr lang="en-US"/>
          </a:p>
        </p:txBody>
      </p:sp>
    </p:spTree>
    <p:extLst>
      <p:ext uri="{BB962C8B-B14F-4D97-AF65-F5344CB8AC3E}">
        <p14:creationId xmlns:p14="http://schemas.microsoft.com/office/powerpoint/2010/main" val="215737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Carmen</a:t>
            </a:r>
          </a:p>
        </p:txBody>
      </p:sp>
      <p:sp>
        <p:nvSpPr>
          <p:cNvPr id="4" name="Slide Number Placeholder 3"/>
          <p:cNvSpPr>
            <a:spLocks noGrp="1"/>
          </p:cNvSpPr>
          <p:nvPr>
            <p:ph type="sldNum" sz="quarter" idx="5"/>
          </p:nvPr>
        </p:nvSpPr>
        <p:spPr/>
        <p:txBody>
          <a:bodyPr/>
          <a:lstStyle/>
          <a:p>
            <a:fld id="{855B8177-9547-4F09-A54E-A255D2237A95}" type="slidenum">
              <a:rPr lang="en-US" smtClean="0"/>
              <a:t>5</a:t>
            </a:fld>
            <a:endParaRPr lang="en-US"/>
          </a:p>
        </p:txBody>
      </p:sp>
    </p:spTree>
    <p:extLst>
      <p:ext uri="{BB962C8B-B14F-4D97-AF65-F5344CB8AC3E}">
        <p14:creationId xmlns:p14="http://schemas.microsoft.com/office/powerpoint/2010/main" val="8858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Last meeting take aways review:</a:t>
            </a:r>
          </a:p>
          <a:p>
            <a:endParaRPr lang="en-US">
              <a:cs typeface="Calibri"/>
            </a:endParaRPr>
          </a:p>
          <a:p>
            <a:pPr marL="171450" indent="-171450">
              <a:spcBef>
                <a:spcPct val="50000"/>
              </a:spcBef>
              <a:spcAft>
                <a:spcPct val="10000"/>
              </a:spcAft>
              <a:buFont typeface="Wingdings,Sans-Serif"/>
              <a:buChar char="n"/>
            </a:pPr>
            <a:r>
              <a:rPr lang="en-US"/>
              <a:t>Proposed changes to guidelines</a:t>
            </a:r>
            <a:endParaRPr lang="en-US">
              <a:cs typeface="Calibri"/>
            </a:endParaRPr>
          </a:p>
          <a:p>
            <a:pPr marL="628650" lvl="1" indent="-342900">
              <a:spcBef>
                <a:spcPct val="25000"/>
              </a:spcBef>
              <a:spcAft>
                <a:spcPct val="0"/>
              </a:spcAft>
              <a:buFont typeface="Wingdings,Sans-Serif"/>
              <a:buChar char="q"/>
            </a:pPr>
            <a:r>
              <a:rPr lang="en-US"/>
              <a:t>Multi-track - add that CAHME wants a distinct m/v/v for each program (for schools that have two tracks) - Erin Rosenberg</a:t>
            </a:r>
            <a:endParaRPr lang="en-US">
              <a:cs typeface="Calibri"/>
            </a:endParaRPr>
          </a:p>
          <a:p>
            <a:pPr marL="628650" lvl="1" indent="-342900">
              <a:spcBef>
                <a:spcPct val="25000"/>
              </a:spcBef>
              <a:spcAft>
                <a:spcPct val="0"/>
              </a:spcAft>
              <a:buFont typeface="Wingdings,Sans-Serif"/>
              <a:buChar char="q"/>
            </a:pPr>
            <a:r>
              <a:rPr lang="en-US"/>
              <a:t>Can we have a separate statement for target audience? It's difficult to put it into a mission statement succinctly - Justine Mishek</a:t>
            </a:r>
            <a:endParaRPr lang="en-US">
              <a:cs typeface="Calibri"/>
            </a:endParaRPr>
          </a:p>
          <a:p>
            <a:pPr marL="628650" lvl="1" indent="-342900">
              <a:spcBef>
                <a:spcPct val="25000"/>
              </a:spcBef>
              <a:spcAft>
                <a:spcPct val="0"/>
              </a:spcAft>
              <a:buFont typeface="Wingdings,Sans-Serif"/>
              <a:buChar char="q"/>
            </a:pPr>
            <a:r>
              <a:rPr lang="en-US"/>
              <a:t>Change "target audience" to "stakeholders"</a:t>
            </a:r>
            <a:endParaRPr lang="en-US">
              <a:cs typeface="Calibri"/>
            </a:endParaRPr>
          </a:p>
          <a:p>
            <a:pPr marL="628650" lvl="1" indent="-171450">
              <a:spcBef>
                <a:spcPct val="25000"/>
              </a:spcBef>
              <a:spcAft>
                <a:spcPct val="0"/>
              </a:spcAft>
              <a:buFont typeface="Wingdings,Sans-Serif"/>
              <a:buChar char="q"/>
            </a:pPr>
            <a:r>
              <a:rPr lang="en-US"/>
              <a:t>Mission statement with asterisk* </a:t>
            </a:r>
            <a:endParaRPr lang="en-US">
              <a:cs typeface="Calibri"/>
            </a:endParaRPr>
          </a:p>
          <a:p>
            <a:pPr marL="1085850" lvl="2" indent="-171450">
              <a:spcBef>
                <a:spcPct val="25000"/>
              </a:spcBef>
              <a:spcAft>
                <a:spcPct val="0"/>
              </a:spcAft>
              <a:buFont typeface="Wingdings,Sans-Serif"/>
              <a:buChar char="q"/>
            </a:pPr>
            <a:r>
              <a:rPr lang="en-US"/>
              <a:t>Programs can then add in other statements and details about target stakeholders, curriculum, etc. (must be published statements where they are publicly available)</a:t>
            </a:r>
            <a:endParaRPr lang="en-US">
              <a:cs typeface="Calibri"/>
            </a:endParaRPr>
          </a:p>
          <a:p>
            <a:pPr marL="1085850" lvl="2" indent="-171450">
              <a:spcBef>
                <a:spcPct val="25000"/>
              </a:spcBef>
              <a:spcAft>
                <a:spcPct val="0"/>
              </a:spcAft>
              <a:buFont typeface="Wingdings,Sans-Serif"/>
              <a:buChar char="q"/>
            </a:pPr>
            <a:r>
              <a:rPr lang="en-US"/>
              <a:t>This will help programs still have mission statements that are succinct and memorable, while satisfying CAHME requirements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55B8177-9547-4F09-A54E-A255D2237A95}" type="slidenum">
              <a:rPr lang="en-US" smtClean="0"/>
              <a:t>6</a:t>
            </a:fld>
            <a:endParaRPr lang="en-US"/>
          </a:p>
        </p:txBody>
      </p:sp>
    </p:spTree>
    <p:extLst>
      <p:ext uri="{BB962C8B-B14F-4D97-AF65-F5344CB8AC3E}">
        <p14:creationId xmlns:p14="http://schemas.microsoft.com/office/powerpoint/2010/main" val="2762022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4CD0C-892B-46F9-9634-FDF7840A078B}" type="slidenum">
              <a:rPr lang="en-US" smtClean="0"/>
              <a:t>11</a:t>
            </a:fld>
            <a:endParaRPr lang="en-US"/>
          </a:p>
        </p:txBody>
      </p:sp>
    </p:spTree>
    <p:extLst>
      <p:ext uri="{BB962C8B-B14F-4D97-AF65-F5344CB8AC3E}">
        <p14:creationId xmlns:p14="http://schemas.microsoft.com/office/powerpoint/2010/main" val="124396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331" name="Google Shape;33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a:spLocks noGrp="1" noRot="1" noChangeAspect="1"/>
          </p:cNvSpPr>
          <p:nvPr>
            <p:ph type="sldImg" idx="2"/>
          </p:nvPr>
        </p:nvSpPr>
        <p:spPr>
          <a:xfrm>
            <a:off x="423863" y="717550"/>
            <a:ext cx="6254750"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5" name="Shape 825"/>
          <p:cNvSpPr txBox="1">
            <a:spLocks noGrp="1"/>
          </p:cNvSpPr>
          <p:nvPr>
            <p:ph type="body" idx="1"/>
          </p:nvPr>
        </p:nvSpPr>
        <p:spPr>
          <a:xfrm>
            <a:off x="710248" y="4459527"/>
            <a:ext cx="5682000" cy="4224900"/>
          </a:xfrm>
          <a:prstGeom prst="rect">
            <a:avLst/>
          </a:prstGeom>
        </p:spPr>
        <p:txBody>
          <a:bodyPr spcFirstLastPara="1" wrap="square" lIns="94225" tIns="47100" rIns="94225" bIns="47100" anchor="t" anchorCtr="0">
            <a:noAutofit/>
          </a:bodyPr>
          <a:lstStyle/>
          <a:p>
            <a:r>
              <a:rPr lang="en-US"/>
              <a:t>Thank you  all for attending today’s session.  </a:t>
            </a:r>
          </a:p>
          <a:p>
            <a:r>
              <a:rPr lang="en-US"/>
              <a:t>For more information on the CAHME Core Learning Center, please visit us at CAHME.org/CLC or contact me below.  The recording for this session will be available shortly on the CLC.  You will be informed via the announcements when available.  </a:t>
            </a:r>
          </a:p>
          <a:p>
            <a:pPr marL="0" lvl="0" indent="0">
              <a:spcBef>
                <a:spcPts val="0"/>
              </a:spcBef>
              <a:spcAft>
                <a:spcPts val="0"/>
              </a:spcAft>
              <a:buNone/>
            </a:pPr>
            <a:endParaRPr lang="en-US"/>
          </a:p>
          <a:p>
            <a:r>
              <a:rPr lang="en-US"/>
              <a:t>Enjoy the rest of your day  everyone.  </a:t>
            </a:r>
            <a:endParaRPr/>
          </a:p>
        </p:txBody>
      </p:sp>
      <p:sp>
        <p:nvSpPr>
          <p:cNvPr id="826" name="Shape 826"/>
          <p:cNvSpPr txBox="1">
            <a:spLocks noGrp="1"/>
          </p:cNvSpPr>
          <p:nvPr>
            <p:ph type="sldNum" idx="12"/>
          </p:nvPr>
        </p:nvSpPr>
        <p:spPr>
          <a:xfrm>
            <a:off x="4023092" y="8917422"/>
            <a:ext cx="3077700" cy="469500"/>
          </a:xfrm>
          <a:prstGeom prst="rect">
            <a:avLst/>
          </a:prstGeom>
        </p:spPr>
        <p:txBody>
          <a:bodyPr spcFirstLastPara="1" wrap="square" lIns="94225" tIns="47100" rIns="94225" bIns="47100" anchor="b" anchorCtr="0">
            <a:noAutofit/>
          </a:bodyPr>
          <a:lstStyle/>
          <a:p>
            <a:pPr marL="0" marR="0" lvl="0" indent="0" algn="r" defTabSz="951466" rtl="0" eaLnBrk="0" fontAlgn="base" latinLnBrk="0" hangingPunct="0">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51466" rtl="0" eaLnBrk="0" fontAlgn="base" latinLnBrk="0" hangingPunct="0">
                <a:lnSpc>
                  <a:spcPct val="100000"/>
                </a:lnSpc>
                <a:spcBef>
                  <a:spcPts val="0"/>
                </a:spcBef>
                <a:spcAft>
                  <a:spcPts val="0"/>
                </a:spcAft>
                <a:buClr>
                  <a:srgbClr val="000000"/>
                </a:buClr>
                <a:buSzTx/>
                <a:buFont typeface="Arial"/>
                <a:buNone/>
                <a:tabLst/>
                <a:defRPr/>
              </a:pPr>
              <a:t>16</a:t>
            </a:fld>
            <a:endParaRPr kumimoji="0"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6123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98B6-BB18-40CF-9CC5-446CEAF7CB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D647E2-5CD6-46A4-BC51-D2B5760C0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02B5DF-58BD-4797-B984-2909B8C91716}"/>
              </a:ext>
            </a:extLst>
          </p:cNvPr>
          <p:cNvSpPr>
            <a:spLocks noGrp="1"/>
          </p:cNvSpPr>
          <p:nvPr>
            <p:ph type="dt" sz="half" idx="10"/>
          </p:nvPr>
        </p:nvSpPr>
        <p:spPr/>
        <p:txBody>
          <a:bodyPr/>
          <a:lstStyle/>
          <a:p>
            <a:fld id="{8112ED8C-4BDA-4BF6-8A48-8918618CCA21}" type="datetimeFigureOut">
              <a:rPr lang="en-US" smtClean="0"/>
              <a:t>3/1/2023</a:t>
            </a:fld>
            <a:endParaRPr lang="en-US"/>
          </a:p>
        </p:txBody>
      </p:sp>
      <p:sp>
        <p:nvSpPr>
          <p:cNvPr id="5" name="Footer Placeholder 4">
            <a:extLst>
              <a:ext uri="{FF2B5EF4-FFF2-40B4-BE49-F238E27FC236}">
                <a16:creationId xmlns:a16="http://schemas.microsoft.com/office/drawing/2014/main" id="{026C6230-668B-4F71-BF24-3AA861173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59D91-E0D4-4646-86B7-99A236486438}"/>
              </a:ext>
            </a:extLst>
          </p:cNvPr>
          <p:cNvSpPr>
            <a:spLocks noGrp="1"/>
          </p:cNvSpPr>
          <p:nvPr>
            <p:ph type="sldNum" sz="quarter" idx="12"/>
          </p:nvPr>
        </p:nvSpPr>
        <p:spPr/>
        <p:txBody>
          <a:bodyPr/>
          <a:lstStyle/>
          <a:p>
            <a:fld id="{69AA63F5-BB1E-4447-9562-72A21DC0FA5B}" type="slidenum">
              <a:rPr lang="en-US" smtClean="0"/>
              <a:t>‹#›</a:t>
            </a:fld>
            <a:endParaRPr lang="en-US"/>
          </a:p>
        </p:txBody>
      </p:sp>
    </p:spTree>
    <p:extLst>
      <p:ext uri="{BB962C8B-B14F-4D97-AF65-F5344CB8AC3E}">
        <p14:creationId xmlns:p14="http://schemas.microsoft.com/office/powerpoint/2010/main" val="246611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D60D0-D9A2-4ABF-AC94-E52D81F0D5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294856-21A5-4052-81F9-1841641C7B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C1070-451F-4470-8E4C-F8AEA013897A}"/>
              </a:ext>
            </a:extLst>
          </p:cNvPr>
          <p:cNvSpPr>
            <a:spLocks noGrp="1"/>
          </p:cNvSpPr>
          <p:nvPr>
            <p:ph type="dt" sz="half" idx="10"/>
          </p:nvPr>
        </p:nvSpPr>
        <p:spPr/>
        <p:txBody>
          <a:bodyPr/>
          <a:lstStyle/>
          <a:p>
            <a:fld id="{8112ED8C-4BDA-4BF6-8A48-8918618CCA21}" type="datetimeFigureOut">
              <a:rPr lang="en-US" smtClean="0"/>
              <a:t>3/1/2023</a:t>
            </a:fld>
            <a:endParaRPr lang="en-US"/>
          </a:p>
        </p:txBody>
      </p:sp>
      <p:sp>
        <p:nvSpPr>
          <p:cNvPr id="5" name="Footer Placeholder 4">
            <a:extLst>
              <a:ext uri="{FF2B5EF4-FFF2-40B4-BE49-F238E27FC236}">
                <a16:creationId xmlns:a16="http://schemas.microsoft.com/office/drawing/2014/main" id="{69C113A9-2F34-428D-BECE-4B00AC05F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E4118-AB95-4C01-B13B-8CACD968C0FA}"/>
              </a:ext>
            </a:extLst>
          </p:cNvPr>
          <p:cNvSpPr>
            <a:spLocks noGrp="1"/>
          </p:cNvSpPr>
          <p:nvPr>
            <p:ph type="sldNum" sz="quarter" idx="12"/>
          </p:nvPr>
        </p:nvSpPr>
        <p:spPr/>
        <p:txBody>
          <a:bodyPr/>
          <a:lstStyle/>
          <a:p>
            <a:fld id="{69AA63F5-BB1E-4447-9562-72A21DC0FA5B}" type="slidenum">
              <a:rPr lang="en-US" smtClean="0"/>
              <a:t>‹#›</a:t>
            </a:fld>
            <a:endParaRPr lang="en-US"/>
          </a:p>
        </p:txBody>
      </p:sp>
    </p:spTree>
    <p:extLst>
      <p:ext uri="{BB962C8B-B14F-4D97-AF65-F5344CB8AC3E}">
        <p14:creationId xmlns:p14="http://schemas.microsoft.com/office/powerpoint/2010/main" val="165029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577D85-19F2-4EBF-9727-9901F3B364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DAF145-FAA9-4D24-BDD0-3729DC847D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E1D9D-58C9-4977-8283-EF236343868B}"/>
              </a:ext>
            </a:extLst>
          </p:cNvPr>
          <p:cNvSpPr>
            <a:spLocks noGrp="1"/>
          </p:cNvSpPr>
          <p:nvPr>
            <p:ph type="dt" sz="half" idx="10"/>
          </p:nvPr>
        </p:nvSpPr>
        <p:spPr/>
        <p:txBody>
          <a:bodyPr/>
          <a:lstStyle/>
          <a:p>
            <a:fld id="{8112ED8C-4BDA-4BF6-8A48-8918618CCA21}" type="datetimeFigureOut">
              <a:rPr lang="en-US" smtClean="0"/>
              <a:t>3/1/2023</a:t>
            </a:fld>
            <a:endParaRPr lang="en-US"/>
          </a:p>
        </p:txBody>
      </p:sp>
      <p:sp>
        <p:nvSpPr>
          <p:cNvPr id="5" name="Footer Placeholder 4">
            <a:extLst>
              <a:ext uri="{FF2B5EF4-FFF2-40B4-BE49-F238E27FC236}">
                <a16:creationId xmlns:a16="http://schemas.microsoft.com/office/drawing/2014/main" id="{3CF69272-1DF3-40EF-95EE-8474409AE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BA576-CBE9-44C2-8E8C-8B329F7A8DCD}"/>
              </a:ext>
            </a:extLst>
          </p:cNvPr>
          <p:cNvSpPr>
            <a:spLocks noGrp="1"/>
          </p:cNvSpPr>
          <p:nvPr>
            <p:ph type="sldNum" sz="quarter" idx="12"/>
          </p:nvPr>
        </p:nvSpPr>
        <p:spPr/>
        <p:txBody>
          <a:bodyPr/>
          <a:lstStyle/>
          <a:p>
            <a:fld id="{69AA63F5-BB1E-4447-9562-72A21DC0FA5B}" type="slidenum">
              <a:rPr lang="en-US" smtClean="0"/>
              <a:t>‹#›</a:t>
            </a:fld>
            <a:endParaRPr lang="en-US"/>
          </a:p>
        </p:txBody>
      </p:sp>
    </p:spTree>
    <p:extLst>
      <p:ext uri="{BB962C8B-B14F-4D97-AF65-F5344CB8AC3E}">
        <p14:creationId xmlns:p14="http://schemas.microsoft.com/office/powerpoint/2010/main" val="970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6_Full Image without Header &amp; Footer">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9DD205A6-377E-459C-83FF-F823F0ECA68C}"/>
              </a:ext>
            </a:extLst>
          </p:cNvPr>
          <p:cNvSpPr>
            <a:spLocks noGrp="1"/>
          </p:cNvSpPr>
          <p:nvPr>
            <p:ph type="pic" sz="quarter" idx="12"/>
          </p:nvPr>
        </p:nvSpPr>
        <p:spPr>
          <a:xfrm>
            <a:off x="7868134" y="1189264"/>
            <a:ext cx="2551732" cy="2551727"/>
          </a:xfrm>
          <a:custGeom>
            <a:avLst/>
            <a:gdLst>
              <a:gd name="connsiteX0" fmla="*/ 958577 w 1917154"/>
              <a:gd name="connsiteY0" fmla="*/ 0 h 1917150"/>
              <a:gd name="connsiteX1" fmla="*/ 1917154 w 1917154"/>
              <a:gd name="connsiteY1" fmla="*/ 958575 h 1917150"/>
              <a:gd name="connsiteX2" fmla="*/ 958577 w 1917154"/>
              <a:gd name="connsiteY2" fmla="*/ 1917150 h 1917150"/>
              <a:gd name="connsiteX3" fmla="*/ 0 w 1917154"/>
              <a:gd name="connsiteY3" fmla="*/ 958575 h 1917150"/>
              <a:gd name="connsiteX4" fmla="*/ 958577 w 1917154"/>
              <a:gd name="connsiteY4" fmla="*/ 0 h 191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154" h="1917150">
                <a:moveTo>
                  <a:pt x="958577" y="0"/>
                </a:moveTo>
                <a:cubicBezTo>
                  <a:pt x="1487984" y="0"/>
                  <a:pt x="1917154" y="429169"/>
                  <a:pt x="1917154" y="958575"/>
                </a:cubicBezTo>
                <a:cubicBezTo>
                  <a:pt x="1917154" y="1487981"/>
                  <a:pt x="1487984" y="1917150"/>
                  <a:pt x="958577" y="1917150"/>
                </a:cubicBezTo>
                <a:cubicBezTo>
                  <a:pt x="429170" y="1917150"/>
                  <a:pt x="0" y="1487981"/>
                  <a:pt x="0" y="958575"/>
                </a:cubicBezTo>
                <a:cubicBezTo>
                  <a:pt x="0" y="429169"/>
                  <a:pt x="429170" y="0"/>
                  <a:pt x="958577" y="0"/>
                </a:cubicBezTo>
                <a:close/>
              </a:path>
            </a:pathLst>
          </a:custGeom>
        </p:spPr>
        <p:txBody>
          <a:bodyPr wrap="square" anchor="ctr">
            <a:noAutofit/>
          </a:bodyPr>
          <a:lstStyle>
            <a:lvl1pPr marL="0" indent="0" algn="ctr">
              <a:buNone/>
              <a:defRPr sz="1200"/>
            </a:lvl1pPr>
          </a:lstStyle>
          <a:p>
            <a:endParaRPr lang="en-US" dirty="0"/>
          </a:p>
        </p:txBody>
      </p:sp>
      <p:sp>
        <p:nvSpPr>
          <p:cNvPr id="3" name="Picture Placeholder 10">
            <a:extLst>
              <a:ext uri="{FF2B5EF4-FFF2-40B4-BE49-F238E27FC236}">
                <a16:creationId xmlns:a16="http://schemas.microsoft.com/office/drawing/2014/main" id="{92E55E86-E19A-447A-B651-35A4A1466009}"/>
              </a:ext>
            </a:extLst>
          </p:cNvPr>
          <p:cNvSpPr>
            <a:spLocks noGrp="1"/>
          </p:cNvSpPr>
          <p:nvPr>
            <p:ph type="pic" sz="quarter" idx="11"/>
          </p:nvPr>
        </p:nvSpPr>
        <p:spPr>
          <a:xfrm>
            <a:off x="1772134" y="1189264"/>
            <a:ext cx="2551732" cy="2551727"/>
          </a:xfrm>
          <a:custGeom>
            <a:avLst/>
            <a:gdLst>
              <a:gd name="connsiteX0" fmla="*/ 958577 w 1917154"/>
              <a:gd name="connsiteY0" fmla="*/ 0 h 1917150"/>
              <a:gd name="connsiteX1" fmla="*/ 1917154 w 1917154"/>
              <a:gd name="connsiteY1" fmla="*/ 958575 h 1917150"/>
              <a:gd name="connsiteX2" fmla="*/ 958577 w 1917154"/>
              <a:gd name="connsiteY2" fmla="*/ 1917150 h 1917150"/>
              <a:gd name="connsiteX3" fmla="*/ 0 w 1917154"/>
              <a:gd name="connsiteY3" fmla="*/ 958575 h 1917150"/>
              <a:gd name="connsiteX4" fmla="*/ 958577 w 1917154"/>
              <a:gd name="connsiteY4" fmla="*/ 0 h 191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154" h="1917150">
                <a:moveTo>
                  <a:pt x="958577" y="0"/>
                </a:moveTo>
                <a:cubicBezTo>
                  <a:pt x="1487984" y="0"/>
                  <a:pt x="1917154" y="429169"/>
                  <a:pt x="1917154" y="958575"/>
                </a:cubicBezTo>
                <a:cubicBezTo>
                  <a:pt x="1917154" y="1487981"/>
                  <a:pt x="1487984" y="1917150"/>
                  <a:pt x="958577" y="1917150"/>
                </a:cubicBezTo>
                <a:cubicBezTo>
                  <a:pt x="429170" y="1917150"/>
                  <a:pt x="0" y="1487981"/>
                  <a:pt x="0" y="958575"/>
                </a:cubicBezTo>
                <a:cubicBezTo>
                  <a:pt x="0" y="429169"/>
                  <a:pt x="429170" y="0"/>
                  <a:pt x="958577" y="0"/>
                </a:cubicBez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36401439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Full Image without Header &amp; Footer">
  <p:cSld name="5_Full Image without Header &amp; Footer">
    <p:spTree>
      <p:nvGrpSpPr>
        <p:cNvPr id="1" name="Shape 15"/>
        <p:cNvGrpSpPr/>
        <p:nvPr/>
      </p:nvGrpSpPr>
      <p:grpSpPr>
        <a:xfrm>
          <a:off x="0" y="0"/>
          <a:ext cx="0" cy="0"/>
          <a:chOff x="0" y="0"/>
          <a:chExt cx="0" cy="0"/>
        </a:xfrm>
      </p:grpSpPr>
      <p:sp>
        <p:nvSpPr>
          <p:cNvPr id="16" name="Google Shape;16;p18"/>
          <p:cNvSpPr/>
          <p:nvPr/>
        </p:nvSpPr>
        <p:spPr>
          <a:xfrm>
            <a:off x="0" y="0"/>
            <a:ext cx="12192000" cy="6858000"/>
          </a:xfrm>
          <a:prstGeom prst="rect">
            <a:avLst/>
          </a:prstGeom>
          <a:solidFill>
            <a:srgbClr val="E9E9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997780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Full Image without Header &amp;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811D56-04F9-4C62-9EDB-78E3CD1ED2E6}"/>
              </a:ext>
            </a:extLst>
          </p:cNvPr>
          <p:cNvSpPr/>
          <p:nvPr userDrawn="1"/>
        </p:nvSpPr>
        <p:spPr>
          <a:xfrm>
            <a:off x="0" y="0"/>
            <a:ext cx="12192000" cy="68580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BB54FAF6-1B06-4332-9809-C4C92E230179}"/>
              </a:ext>
            </a:extLst>
          </p:cNvPr>
          <p:cNvSpPr>
            <a:spLocks noGrp="1"/>
          </p:cNvSpPr>
          <p:nvPr>
            <p:ph type="title"/>
          </p:nvPr>
        </p:nvSpPr>
        <p:spPr/>
        <p:txBody>
          <a:bodyPr/>
          <a:lstStyle>
            <a:lvl1pPr algn="l">
              <a:defRPr sz="3500">
                <a:latin typeface="Open Sans ExtraBold"/>
              </a:defRPr>
            </a:lvl1pPr>
          </a:lstStyle>
          <a:p>
            <a:r>
              <a:rPr lang="en-US" dirty="0"/>
              <a:t>Click to edit Master title style</a:t>
            </a:r>
          </a:p>
        </p:txBody>
      </p:sp>
    </p:spTree>
    <p:extLst>
      <p:ext uri="{BB962C8B-B14F-4D97-AF65-F5344CB8AC3E}">
        <p14:creationId xmlns:p14="http://schemas.microsoft.com/office/powerpoint/2010/main" val="358167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089B8-FAC3-4CD2-B4E6-30741FE2EE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D01C36-6CD6-4C23-B08B-DAFCC3E14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E29E2-7528-4D64-AD70-64DDEC2E4239}"/>
              </a:ext>
            </a:extLst>
          </p:cNvPr>
          <p:cNvSpPr>
            <a:spLocks noGrp="1"/>
          </p:cNvSpPr>
          <p:nvPr>
            <p:ph type="dt" sz="half" idx="10"/>
          </p:nvPr>
        </p:nvSpPr>
        <p:spPr/>
        <p:txBody>
          <a:bodyPr/>
          <a:lstStyle/>
          <a:p>
            <a:fld id="{8112ED8C-4BDA-4BF6-8A48-8918618CCA21}" type="datetimeFigureOut">
              <a:rPr lang="en-US" smtClean="0"/>
              <a:t>3/1/2023</a:t>
            </a:fld>
            <a:endParaRPr lang="en-US"/>
          </a:p>
        </p:txBody>
      </p:sp>
      <p:sp>
        <p:nvSpPr>
          <p:cNvPr id="5" name="Footer Placeholder 4">
            <a:extLst>
              <a:ext uri="{FF2B5EF4-FFF2-40B4-BE49-F238E27FC236}">
                <a16:creationId xmlns:a16="http://schemas.microsoft.com/office/drawing/2014/main" id="{F15C51E4-ABD6-4032-84C3-07FC35756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7F78EB-10A2-4F1E-A689-7DE4C471355F}"/>
              </a:ext>
            </a:extLst>
          </p:cNvPr>
          <p:cNvSpPr>
            <a:spLocks noGrp="1"/>
          </p:cNvSpPr>
          <p:nvPr>
            <p:ph type="sldNum" sz="quarter" idx="12"/>
          </p:nvPr>
        </p:nvSpPr>
        <p:spPr/>
        <p:txBody>
          <a:bodyPr/>
          <a:lstStyle/>
          <a:p>
            <a:fld id="{69AA63F5-BB1E-4447-9562-72A21DC0FA5B}" type="slidenum">
              <a:rPr lang="en-US" smtClean="0"/>
              <a:t>‹#›</a:t>
            </a:fld>
            <a:endParaRPr lang="en-US"/>
          </a:p>
        </p:txBody>
      </p:sp>
    </p:spTree>
    <p:extLst>
      <p:ext uri="{BB962C8B-B14F-4D97-AF65-F5344CB8AC3E}">
        <p14:creationId xmlns:p14="http://schemas.microsoft.com/office/powerpoint/2010/main" val="384421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8742C-24D9-4730-B87A-77DCA5C951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DB0F40-2A95-474D-AF9F-CFDD2D5651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3805CD-FB2E-44E1-89FE-44B00C7C1989}"/>
              </a:ext>
            </a:extLst>
          </p:cNvPr>
          <p:cNvSpPr>
            <a:spLocks noGrp="1"/>
          </p:cNvSpPr>
          <p:nvPr>
            <p:ph type="dt" sz="half" idx="10"/>
          </p:nvPr>
        </p:nvSpPr>
        <p:spPr/>
        <p:txBody>
          <a:bodyPr/>
          <a:lstStyle/>
          <a:p>
            <a:fld id="{8112ED8C-4BDA-4BF6-8A48-8918618CCA21}" type="datetimeFigureOut">
              <a:rPr lang="en-US" smtClean="0"/>
              <a:t>3/1/2023</a:t>
            </a:fld>
            <a:endParaRPr lang="en-US"/>
          </a:p>
        </p:txBody>
      </p:sp>
      <p:sp>
        <p:nvSpPr>
          <p:cNvPr id="5" name="Footer Placeholder 4">
            <a:extLst>
              <a:ext uri="{FF2B5EF4-FFF2-40B4-BE49-F238E27FC236}">
                <a16:creationId xmlns:a16="http://schemas.microsoft.com/office/drawing/2014/main" id="{5213F1CD-A52E-42E9-9140-C73D6E5E57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28459-0CF4-43E1-869E-14ED499D7F3F}"/>
              </a:ext>
            </a:extLst>
          </p:cNvPr>
          <p:cNvSpPr>
            <a:spLocks noGrp="1"/>
          </p:cNvSpPr>
          <p:nvPr>
            <p:ph type="sldNum" sz="quarter" idx="12"/>
          </p:nvPr>
        </p:nvSpPr>
        <p:spPr/>
        <p:txBody>
          <a:bodyPr/>
          <a:lstStyle/>
          <a:p>
            <a:fld id="{69AA63F5-BB1E-4447-9562-72A21DC0FA5B}" type="slidenum">
              <a:rPr lang="en-US" smtClean="0"/>
              <a:t>‹#›</a:t>
            </a:fld>
            <a:endParaRPr lang="en-US"/>
          </a:p>
        </p:txBody>
      </p:sp>
    </p:spTree>
    <p:extLst>
      <p:ext uri="{BB962C8B-B14F-4D97-AF65-F5344CB8AC3E}">
        <p14:creationId xmlns:p14="http://schemas.microsoft.com/office/powerpoint/2010/main" val="3761102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9DE5-9DA4-4DDF-AD6E-A4B52D7D00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FCCA9-AE3A-4225-90E4-1DFB6CD632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789AC0-C784-4F9B-964F-7062087676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3C82B6-BC05-4B4D-AE1E-4FC7033D26EB}"/>
              </a:ext>
            </a:extLst>
          </p:cNvPr>
          <p:cNvSpPr>
            <a:spLocks noGrp="1"/>
          </p:cNvSpPr>
          <p:nvPr>
            <p:ph type="dt" sz="half" idx="10"/>
          </p:nvPr>
        </p:nvSpPr>
        <p:spPr/>
        <p:txBody>
          <a:bodyPr/>
          <a:lstStyle/>
          <a:p>
            <a:fld id="{8112ED8C-4BDA-4BF6-8A48-8918618CCA21}" type="datetimeFigureOut">
              <a:rPr lang="en-US" smtClean="0"/>
              <a:t>3/1/2023</a:t>
            </a:fld>
            <a:endParaRPr lang="en-US"/>
          </a:p>
        </p:txBody>
      </p:sp>
      <p:sp>
        <p:nvSpPr>
          <p:cNvPr id="6" name="Footer Placeholder 5">
            <a:extLst>
              <a:ext uri="{FF2B5EF4-FFF2-40B4-BE49-F238E27FC236}">
                <a16:creationId xmlns:a16="http://schemas.microsoft.com/office/drawing/2014/main" id="{3B530102-E53C-4109-9A9E-EC5A0CB00B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78E18-4140-4660-BD4A-4FC20E84FDAF}"/>
              </a:ext>
            </a:extLst>
          </p:cNvPr>
          <p:cNvSpPr>
            <a:spLocks noGrp="1"/>
          </p:cNvSpPr>
          <p:nvPr>
            <p:ph type="sldNum" sz="quarter" idx="12"/>
          </p:nvPr>
        </p:nvSpPr>
        <p:spPr/>
        <p:txBody>
          <a:bodyPr/>
          <a:lstStyle/>
          <a:p>
            <a:fld id="{69AA63F5-BB1E-4447-9562-72A21DC0FA5B}" type="slidenum">
              <a:rPr lang="en-US" smtClean="0"/>
              <a:t>‹#›</a:t>
            </a:fld>
            <a:endParaRPr lang="en-US"/>
          </a:p>
        </p:txBody>
      </p:sp>
    </p:spTree>
    <p:extLst>
      <p:ext uri="{BB962C8B-B14F-4D97-AF65-F5344CB8AC3E}">
        <p14:creationId xmlns:p14="http://schemas.microsoft.com/office/powerpoint/2010/main" val="51087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A6776-CBC1-4A88-8026-044DA282BC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E87454-36E2-4936-802D-809D9BD498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DDD24B4-D965-46F1-B30E-B78BF00F6B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9A0B3E-2CF4-45B8-8910-4D29722B1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4B1339-0F4E-4BCF-BEA0-EB72098CC32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DB2C09-225C-4779-B1AA-333381337DCA}"/>
              </a:ext>
            </a:extLst>
          </p:cNvPr>
          <p:cNvSpPr>
            <a:spLocks noGrp="1"/>
          </p:cNvSpPr>
          <p:nvPr>
            <p:ph type="dt" sz="half" idx="10"/>
          </p:nvPr>
        </p:nvSpPr>
        <p:spPr/>
        <p:txBody>
          <a:bodyPr/>
          <a:lstStyle/>
          <a:p>
            <a:fld id="{8112ED8C-4BDA-4BF6-8A48-8918618CCA21}" type="datetimeFigureOut">
              <a:rPr lang="en-US" smtClean="0"/>
              <a:t>3/1/2023</a:t>
            </a:fld>
            <a:endParaRPr lang="en-US"/>
          </a:p>
        </p:txBody>
      </p:sp>
      <p:sp>
        <p:nvSpPr>
          <p:cNvPr id="8" name="Footer Placeholder 7">
            <a:extLst>
              <a:ext uri="{FF2B5EF4-FFF2-40B4-BE49-F238E27FC236}">
                <a16:creationId xmlns:a16="http://schemas.microsoft.com/office/drawing/2014/main" id="{E477665D-9AE4-4536-B2CF-9C3D770FB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C7EB68-E7B5-4E1F-AF25-ABDC5E6C5461}"/>
              </a:ext>
            </a:extLst>
          </p:cNvPr>
          <p:cNvSpPr>
            <a:spLocks noGrp="1"/>
          </p:cNvSpPr>
          <p:nvPr>
            <p:ph type="sldNum" sz="quarter" idx="12"/>
          </p:nvPr>
        </p:nvSpPr>
        <p:spPr/>
        <p:txBody>
          <a:bodyPr/>
          <a:lstStyle/>
          <a:p>
            <a:fld id="{69AA63F5-BB1E-4447-9562-72A21DC0FA5B}" type="slidenum">
              <a:rPr lang="en-US" smtClean="0"/>
              <a:t>‹#›</a:t>
            </a:fld>
            <a:endParaRPr lang="en-US"/>
          </a:p>
        </p:txBody>
      </p:sp>
    </p:spTree>
    <p:extLst>
      <p:ext uri="{BB962C8B-B14F-4D97-AF65-F5344CB8AC3E}">
        <p14:creationId xmlns:p14="http://schemas.microsoft.com/office/powerpoint/2010/main" val="980466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6768D-0252-4508-8ABF-F9A5BA541B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C2A2EE-2760-4126-BB99-AF19C3270374}"/>
              </a:ext>
            </a:extLst>
          </p:cNvPr>
          <p:cNvSpPr>
            <a:spLocks noGrp="1"/>
          </p:cNvSpPr>
          <p:nvPr>
            <p:ph type="dt" sz="half" idx="10"/>
          </p:nvPr>
        </p:nvSpPr>
        <p:spPr/>
        <p:txBody>
          <a:bodyPr/>
          <a:lstStyle/>
          <a:p>
            <a:fld id="{8112ED8C-4BDA-4BF6-8A48-8918618CCA21}" type="datetimeFigureOut">
              <a:rPr lang="en-US" smtClean="0"/>
              <a:t>3/1/2023</a:t>
            </a:fld>
            <a:endParaRPr lang="en-US"/>
          </a:p>
        </p:txBody>
      </p:sp>
      <p:sp>
        <p:nvSpPr>
          <p:cNvPr id="4" name="Footer Placeholder 3">
            <a:extLst>
              <a:ext uri="{FF2B5EF4-FFF2-40B4-BE49-F238E27FC236}">
                <a16:creationId xmlns:a16="http://schemas.microsoft.com/office/drawing/2014/main" id="{AD45AED1-B6DD-4078-833D-2BC2EB5952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CC142D-F58E-417A-B06D-1B9C392E61D8}"/>
              </a:ext>
            </a:extLst>
          </p:cNvPr>
          <p:cNvSpPr>
            <a:spLocks noGrp="1"/>
          </p:cNvSpPr>
          <p:nvPr>
            <p:ph type="sldNum" sz="quarter" idx="12"/>
          </p:nvPr>
        </p:nvSpPr>
        <p:spPr/>
        <p:txBody>
          <a:bodyPr/>
          <a:lstStyle/>
          <a:p>
            <a:fld id="{69AA63F5-BB1E-4447-9562-72A21DC0FA5B}" type="slidenum">
              <a:rPr lang="en-US" smtClean="0"/>
              <a:t>‹#›</a:t>
            </a:fld>
            <a:endParaRPr lang="en-US"/>
          </a:p>
        </p:txBody>
      </p:sp>
    </p:spTree>
    <p:extLst>
      <p:ext uri="{BB962C8B-B14F-4D97-AF65-F5344CB8AC3E}">
        <p14:creationId xmlns:p14="http://schemas.microsoft.com/office/powerpoint/2010/main" val="7211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7EDF71-F489-4AFA-85B7-CF150CDD51F9}"/>
              </a:ext>
            </a:extLst>
          </p:cNvPr>
          <p:cNvSpPr>
            <a:spLocks noGrp="1"/>
          </p:cNvSpPr>
          <p:nvPr>
            <p:ph type="dt" sz="half" idx="10"/>
          </p:nvPr>
        </p:nvSpPr>
        <p:spPr/>
        <p:txBody>
          <a:bodyPr/>
          <a:lstStyle/>
          <a:p>
            <a:fld id="{8112ED8C-4BDA-4BF6-8A48-8918618CCA21}" type="datetimeFigureOut">
              <a:rPr lang="en-US" smtClean="0"/>
              <a:t>3/1/2023</a:t>
            </a:fld>
            <a:endParaRPr lang="en-US"/>
          </a:p>
        </p:txBody>
      </p:sp>
      <p:sp>
        <p:nvSpPr>
          <p:cNvPr id="3" name="Footer Placeholder 2">
            <a:extLst>
              <a:ext uri="{FF2B5EF4-FFF2-40B4-BE49-F238E27FC236}">
                <a16:creationId xmlns:a16="http://schemas.microsoft.com/office/drawing/2014/main" id="{B7B7913D-5644-42E1-8A82-95170F8FFB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F72A49-F107-4890-98BE-254F1A5B75BE}"/>
              </a:ext>
            </a:extLst>
          </p:cNvPr>
          <p:cNvSpPr>
            <a:spLocks noGrp="1"/>
          </p:cNvSpPr>
          <p:nvPr>
            <p:ph type="sldNum" sz="quarter" idx="12"/>
          </p:nvPr>
        </p:nvSpPr>
        <p:spPr/>
        <p:txBody>
          <a:bodyPr/>
          <a:lstStyle/>
          <a:p>
            <a:fld id="{69AA63F5-BB1E-4447-9562-72A21DC0FA5B}" type="slidenum">
              <a:rPr lang="en-US" smtClean="0"/>
              <a:t>‹#›</a:t>
            </a:fld>
            <a:endParaRPr lang="en-US"/>
          </a:p>
        </p:txBody>
      </p:sp>
    </p:spTree>
    <p:extLst>
      <p:ext uri="{BB962C8B-B14F-4D97-AF65-F5344CB8AC3E}">
        <p14:creationId xmlns:p14="http://schemas.microsoft.com/office/powerpoint/2010/main" val="292946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F6801-226A-422C-8AD7-E760B24D4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06CE9A-4016-47E5-A530-56E53390A7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62B3F9-099D-4FB2-AD0D-393F021D94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795C9F-B429-4429-911C-EBC49E7726C2}"/>
              </a:ext>
            </a:extLst>
          </p:cNvPr>
          <p:cNvSpPr>
            <a:spLocks noGrp="1"/>
          </p:cNvSpPr>
          <p:nvPr>
            <p:ph type="dt" sz="half" idx="10"/>
          </p:nvPr>
        </p:nvSpPr>
        <p:spPr/>
        <p:txBody>
          <a:bodyPr/>
          <a:lstStyle/>
          <a:p>
            <a:fld id="{8112ED8C-4BDA-4BF6-8A48-8918618CCA21}" type="datetimeFigureOut">
              <a:rPr lang="en-US" smtClean="0"/>
              <a:t>3/1/2023</a:t>
            </a:fld>
            <a:endParaRPr lang="en-US"/>
          </a:p>
        </p:txBody>
      </p:sp>
      <p:sp>
        <p:nvSpPr>
          <p:cNvPr id="6" name="Footer Placeholder 5">
            <a:extLst>
              <a:ext uri="{FF2B5EF4-FFF2-40B4-BE49-F238E27FC236}">
                <a16:creationId xmlns:a16="http://schemas.microsoft.com/office/drawing/2014/main" id="{D737A8DD-F4E2-4F21-B290-AE44855AD2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F92F11-A2DB-4234-9DB2-8A436A975761}"/>
              </a:ext>
            </a:extLst>
          </p:cNvPr>
          <p:cNvSpPr>
            <a:spLocks noGrp="1"/>
          </p:cNvSpPr>
          <p:nvPr>
            <p:ph type="sldNum" sz="quarter" idx="12"/>
          </p:nvPr>
        </p:nvSpPr>
        <p:spPr/>
        <p:txBody>
          <a:bodyPr/>
          <a:lstStyle/>
          <a:p>
            <a:fld id="{69AA63F5-BB1E-4447-9562-72A21DC0FA5B}" type="slidenum">
              <a:rPr lang="en-US" smtClean="0"/>
              <a:t>‹#›</a:t>
            </a:fld>
            <a:endParaRPr lang="en-US"/>
          </a:p>
        </p:txBody>
      </p:sp>
    </p:spTree>
    <p:extLst>
      <p:ext uri="{BB962C8B-B14F-4D97-AF65-F5344CB8AC3E}">
        <p14:creationId xmlns:p14="http://schemas.microsoft.com/office/powerpoint/2010/main" val="53281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79B9-62CA-42F7-8A7E-FF73C409B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27F5BB-C35B-4160-B1D3-5E1FCDED59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8A7E6B-E79B-4111-8233-FA7120591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D601B5-C319-4995-827D-A24B3B8A4410}"/>
              </a:ext>
            </a:extLst>
          </p:cNvPr>
          <p:cNvSpPr>
            <a:spLocks noGrp="1"/>
          </p:cNvSpPr>
          <p:nvPr>
            <p:ph type="dt" sz="half" idx="10"/>
          </p:nvPr>
        </p:nvSpPr>
        <p:spPr/>
        <p:txBody>
          <a:bodyPr/>
          <a:lstStyle/>
          <a:p>
            <a:fld id="{8112ED8C-4BDA-4BF6-8A48-8918618CCA21}" type="datetimeFigureOut">
              <a:rPr lang="en-US" smtClean="0"/>
              <a:t>3/1/2023</a:t>
            </a:fld>
            <a:endParaRPr lang="en-US"/>
          </a:p>
        </p:txBody>
      </p:sp>
      <p:sp>
        <p:nvSpPr>
          <p:cNvPr id="6" name="Footer Placeholder 5">
            <a:extLst>
              <a:ext uri="{FF2B5EF4-FFF2-40B4-BE49-F238E27FC236}">
                <a16:creationId xmlns:a16="http://schemas.microsoft.com/office/drawing/2014/main" id="{7649906F-70E4-40BD-902A-D398AB24F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58F20A-573A-433F-B56E-2E79EFCA1D69}"/>
              </a:ext>
            </a:extLst>
          </p:cNvPr>
          <p:cNvSpPr>
            <a:spLocks noGrp="1"/>
          </p:cNvSpPr>
          <p:nvPr>
            <p:ph type="sldNum" sz="quarter" idx="12"/>
          </p:nvPr>
        </p:nvSpPr>
        <p:spPr/>
        <p:txBody>
          <a:bodyPr/>
          <a:lstStyle/>
          <a:p>
            <a:fld id="{69AA63F5-BB1E-4447-9562-72A21DC0FA5B}" type="slidenum">
              <a:rPr lang="en-US" smtClean="0"/>
              <a:t>‹#›</a:t>
            </a:fld>
            <a:endParaRPr lang="en-US"/>
          </a:p>
        </p:txBody>
      </p:sp>
    </p:spTree>
    <p:extLst>
      <p:ext uri="{BB962C8B-B14F-4D97-AF65-F5344CB8AC3E}">
        <p14:creationId xmlns:p14="http://schemas.microsoft.com/office/powerpoint/2010/main" val="1560474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30D3EB-666A-4BC6-8556-C0BEB4A18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87676A-CF00-4ACA-8245-FC586404D5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41636-63B2-4739-85D9-FEACCD8E6A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2ED8C-4BDA-4BF6-8A48-8918618CCA21}" type="datetimeFigureOut">
              <a:rPr lang="en-US" smtClean="0"/>
              <a:t>3/1/2023</a:t>
            </a:fld>
            <a:endParaRPr lang="en-US"/>
          </a:p>
        </p:txBody>
      </p:sp>
      <p:sp>
        <p:nvSpPr>
          <p:cNvPr id="5" name="Footer Placeholder 4">
            <a:extLst>
              <a:ext uri="{FF2B5EF4-FFF2-40B4-BE49-F238E27FC236}">
                <a16:creationId xmlns:a16="http://schemas.microsoft.com/office/drawing/2014/main" id="{DB38BDB0-66A2-46D9-80AE-07719503D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C249BB-3640-4867-AB67-AF4E105BC8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A63F5-BB1E-4447-9562-72A21DC0FA5B}" type="slidenum">
              <a:rPr lang="en-US" smtClean="0"/>
              <a:t>‹#›</a:t>
            </a:fld>
            <a:endParaRPr lang="en-US"/>
          </a:p>
        </p:txBody>
      </p:sp>
    </p:spTree>
    <p:extLst>
      <p:ext uri="{BB962C8B-B14F-4D97-AF65-F5344CB8AC3E}">
        <p14:creationId xmlns:p14="http://schemas.microsoft.com/office/powerpoint/2010/main" val="2072272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mcross@cahm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ctrTitle"/>
          </p:nvPr>
        </p:nvSpPr>
        <p:spPr>
          <a:xfrm>
            <a:off x="4282440" y="1715602"/>
            <a:ext cx="7565365" cy="2424023"/>
          </a:xfrm>
          <a:prstGeom prst="rect">
            <a:avLst/>
          </a:prstGeom>
          <a:noFill/>
          <a:ln>
            <a:noFill/>
          </a:ln>
        </p:spPr>
        <p:txBody>
          <a:bodyPr spcFirstLastPara="1" wrap="square" lIns="91425" tIns="45700" rIns="91425" bIns="45700" anchor="ctr" anchorCtr="0">
            <a:noAutofit/>
          </a:bodyPr>
          <a:lstStyle/>
          <a:p>
            <a:r>
              <a:rPr lang="en-US" sz="4800" i="0" dirty="0">
                <a:solidFill>
                  <a:schemeClr val="tx1"/>
                </a:solidFill>
                <a:ea typeface="+mn-lt"/>
                <a:cs typeface="+mn-lt"/>
              </a:rPr>
              <a:t>We Are in Candidacy: Now What?</a:t>
            </a:r>
            <a:endParaRPr lang="en-US" sz="4800" b="0" i="0" dirty="0">
              <a:solidFill>
                <a:schemeClr val="tx1"/>
              </a:solidFill>
              <a:ea typeface="+mn-lt"/>
              <a:cs typeface="+mn-lt"/>
            </a:endParaRPr>
          </a:p>
          <a:p>
            <a:pPr lvl="0">
              <a:spcBef>
                <a:spcPts val="0"/>
              </a:spcBef>
              <a:spcAft>
                <a:spcPts val="0"/>
              </a:spcAft>
            </a:pPr>
            <a:endParaRPr sz="3600" dirty="0">
              <a:latin typeface="Calibri"/>
              <a:cs typeface="Calibri"/>
            </a:endParaRPr>
          </a:p>
        </p:txBody>
      </p:sp>
      <p:sp>
        <p:nvSpPr>
          <p:cNvPr id="2" name="TextBox 1">
            <a:extLst>
              <a:ext uri="{FF2B5EF4-FFF2-40B4-BE49-F238E27FC236}">
                <a16:creationId xmlns:a16="http://schemas.microsoft.com/office/drawing/2014/main" id="{B8B9BBA0-AC11-B548-A319-010E3AF66687}"/>
              </a:ext>
            </a:extLst>
          </p:cNvPr>
          <p:cNvSpPr txBox="1"/>
          <p:nvPr/>
        </p:nvSpPr>
        <p:spPr>
          <a:xfrm>
            <a:off x="2330450" y="4572001"/>
            <a:ext cx="9305925" cy="2246769"/>
          </a:xfrm>
          <a:prstGeom prst="rect">
            <a:avLst/>
          </a:prstGeom>
          <a:noFill/>
        </p:spPr>
        <p:txBody>
          <a:bodyPr wrap="square" lIns="91440" tIns="45720" rIns="91440" bIns="45720" rtlCol="0" anchor="t">
            <a:spAutoFit/>
          </a:bodyPr>
          <a:lstStyle/>
          <a:p>
            <a:pPr algn="ctr"/>
            <a:r>
              <a:rPr lang="en-US" sz="2800" b="1" dirty="0">
                <a:latin typeface="Calibri"/>
                <a:cs typeface="Calibri"/>
              </a:rPr>
              <a:t>Maureen Connelly Jones, Ph.D.</a:t>
            </a:r>
            <a:endParaRPr lang="en-US" b="1">
              <a:latin typeface="Arial"/>
              <a:cs typeface="Arial"/>
            </a:endParaRPr>
          </a:p>
          <a:p>
            <a:pPr algn="ctr"/>
            <a:r>
              <a:rPr lang="en-US" sz="2800" b="1" dirty="0">
                <a:latin typeface="Calibri"/>
                <a:cs typeface="Calibri"/>
              </a:rPr>
              <a:t>Lynn Downs, Ph.D.</a:t>
            </a:r>
            <a:endParaRPr lang="en-US" b="1" dirty="0">
              <a:latin typeface="Arial"/>
              <a:cs typeface="Arial"/>
            </a:endParaRPr>
          </a:p>
          <a:p>
            <a:pPr algn="ctr"/>
            <a:endParaRPr lang="en-US" sz="2800" dirty="0">
              <a:latin typeface="Calibri"/>
              <a:cs typeface="Calibri"/>
            </a:endParaRPr>
          </a:p>
          <a:p>
            <a:pPr algn="ctr"/>
            <a:r>
              <a:rPr lang="en-US" sz="2800" dirty="0">
                <a:latin typeface="Calibri"/>
                <a:cs typeface="Calibri"/>
              </a:rPr>
              <a:t>Core Learning Center</a:t>
            </a:r>
            <a:endParaRPr lang="en-US" dirty="0">
              <a:cs typeface="Arial"/>
            </a:endParaRPr>
          </a:p>
          <a:p>
            <a:pPr algn="ctr"/>
            <a:r>
              <a:rPr lang="en-US" sz="2800" dirty="0">
                <a:latin typeface="Calibri"/>
                <a:cs typeface="Calibri"/>
              </a:rPr>
              <a:t>December 8, 2022</a:t>
            </a:r>
          </a:p>
        </p:txBody>
      </p:sp>
      <p:pic>
        <p:nvPicPr>
          <p:cNvPr id="4" name="Picture 3" descr="A picture containing text, clipart&#10;&#10;Description automatically generated">
            <a:extLst>
              <a:ext uri="{FF2B5EF4-FFF2-40B4-BE49-F238E27FC236}">
                <a16:creationId xmlns:a16="http://schemas.microsoft.com/office/drawing/2014/main" id="{1ABC7E29-0A23-480A-BF66-658209FB5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163" y="388515"/>
            <a:ext cx="4072398" cy="1252841"/>
          </a:xfrm>
          <a:prstGeom prst="rect">
            <a:avLst/>
          </a:prstGeom>
        </p:spPr>
      </p:pic>
      <p:sp>
        <p:nvSpPr>
          <p:cNvPr id="3" name="TextBox 2">
            <a:extLst>
              <a:ext uri="{FF2B5EF4-FFF2-40B4-BE49-F238E27FC236}">
                <a16:creationId xmlns:a16="http://schemas.microsoft.com/office/drawing/2014/main" id="{777049A4-284E-4FD9-ABFC-4E8491C72B06}"/>
              </a:ext>
            </a:extLst>
          </p:cNvPr>
          <p:cNvSpPr txBox="1"/>
          <p:nvPr/>
        </p:nvSpPr>
        <p:spPr>
          <a:xfrm>
            <a:off x="11011593" y="6411883"/>
            <a:ext cx="966931" cy="230832"/>
          </a:xfrm>
          <a:prstGeom prst="rect">
            <a:avLst/>
          </a:prstGeom>
          <a:noFill/>
        </p:spPr>
        <p:txBody>
          <a:bodyPr wrap="none" lIns="91440" tIns="45720" rIns="91440" bIns="45720" rtlCol="0" anchor="t">
            <a:spAutoFit/>
          </a:bodyPr>
          <a:lstStyle/>
          <a:p>
            <a:r>
              <a:rPr lang="en-US" sz="900" i="1" dirty="0"/>
              <a:t>Rev. 12/7/2022</a:t>
            </a:r>
          </a:p>
        </p:txBody>
      </p:sp>
    </p:spTree>
    <p:extLst>
      <p:ext uri="{BB962C8B-B14F-4D97-AF65-F5344CB8AC3E}">
        <p14:creationId xmlns:p14="http://schemas.microsoft.com/office/powerpoint/2010/main" val="3922937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05EC-032E-453B-872D-49BD5C96170F}"/>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51BC9799-4081-46C7-B6C3-C445F9D4A198}"/>
              </a:ext>
            </a:extLst>
          </p:cNvPr>
          <p:cNvSpPr>
            <a:spLocks noGrp="1"/>
          </p:cNvSpPr>
          <p:nvPr>
            <p:ph idx="1"/>
          </p:nvPr>
        </p:nvSpPr>
        <p:spPr>
          <a:xfrm>
            <a:off x="838200" y="1449659"/>
            <a:ext cx="10515600" cy="4727304"/>
          </a:xfrm>
        </p:spPr>
        <p:txBody>
          <a:bodyPr>
            <a:normAutofit/>
          </a:bodyPr>
          <a:lstStyle/>
          <a:p>
            <a:pPr marL="0" indent="0">
              <a:spcBef>
                <a:spcPts val="0"/>
              </a:spcBef>
              <a:buNone/>
            </a:pPr>
            <a:endParaRPr lang="en-US" b="1" dirty="0">
              <a:latin typeface="Cambria" panose="02040503050406030204" pitchFamily="18" charset="0"/>
              <a:ea typeface="Times New Roman" panose="02020603050405020304" pitchFamily="18" charset="0"/>
            </a:endParaRPr>
          </a:p>
          <a:p>
            <a:pPr>
              <a:spcBef>
                <a:spcPts val="0"/>
              </a:spcBef>
            </a:pPr>
            <a:r>
              <a:rPr lang="en-US" b="1" dirty="0">
                <a:latin typeface="Cambria" panose="02040503050406030204" pitchFamily="18" charset="0"/>
                <a:ea typeface="Times New Roman" panose="02020603050405020304" pitchFamily="18" charset="0"/>
              </a:rPr>
              <a:t>Mission statement</a:t>
            </a:r>
            <a:r>
              <a:rPr lang="en-US" dirty="0">
                <a:latin typeface="Cambria" panose="02040503050406030204" pitchFamily="18" charset="0"/>
                <a:ea typeface="Times New Roman" panose="02020603050405020304" pitchFamily="18" charset="0"/>
              </a:rPr>
              <a:t> - defines the purpose and direction and any unique aspects of the program</a:t>
            </a:r>
          </a:p>
          <a:p>
            <a:pPr>
              <a:spcBef>
                <a:spcPts val="0"/>
              </a:spcBef>
            </a:pPr>
            <a:endParaRPr lang="en-US" dirty="0">
              <a:latin typeface="Times New Roman" panose="02020603050405020304" pitchFamily="18" charset="0"/>
              <a:ea typeface="Times New Roman" panose="02020603050405020304" pitchFamily="18" charset="0"/>
            </a:endParaRPr>
          </a:p>
          <a:p>
            <a:pPr>
              <a:spcBef>
                <a:spcPts val="0"/>
              </a:spcBef>
            </a:pPr>
            <a:r>
              <a:rPr lang="en-US" b="1" dirty="0">
                <a:latin typeface="Cambria" panose="02040503050406030204" pitchFamily="18" charset="0"/>
                <a:ea typeface="Times New Roman" panose="02020603050405020304" pitchFamily="18" charset="0"/>
              </a:rPr>
              <a:t>Vision statement</a:t>
            </a:r>
            <a:r>
              <a:rPr lang="en-US" dirty="0">
                <a:latin typeface="Cambria" panose="02040503050406030204" pitchFamily="18" charset="0"/>
                <a:ea typeface="Times New Roman" panose="02020603050405020304" pitchFamily="18" charset="0"/>
              </a:rPr>
              <a:t> - communicates where the Program aspires to be, and serves to motivate the Program to move towards this ideal state</a:t>
            </a:r>
          </a:p>
          <a:p>
            <a:pPr marL="0" indent="0">
              <a:spcBef>
                <a:spcPts val="0"/>
              </a:spcBef>
              <a:buNone/>
            </a:pPr>
            <a:endParaRPr lang="en-US" dirty="0">
              <a:latin typeface="Times New Roman" panose="02020603050405020304" pitchFamily="18" charset="0"/>
              <a:ea typeface="Times New Roman" panose="02020603050405020304" pitchFamily="18" charset="0"/>
            </a:endParaRPr>
          </a:p>
          <a:p>
            <a:pPr>
              <a:spcBef>
                <a:spcPts val="0"/>
              </a:spcBef>
            </a:pPr>
            <a:r>
              <a:rPr lang="en-US" b="1" dirty="0">
                <a:latin typeface="Cambria" panose="02040503050406030204" pitchFamily="18" charset="0"/>
                <a:ea typeface="Times New Roman" panose="02020603050405020304" pitchFamily="18" charset="0"/>
              </a:rPr>
              <a:t>Values</a:t>
            </a:r>
            <a:r>
              <a:rPr lang="en-US" dirty="0">
                <a:latin typeface="Cambria" panose="02040503050406030204" pitchFamily="18" charset="0"/>
                <a:ea typeface="Times New Roman" panose="02020603050405020304" pitchFamily="18" charset="0"/>
              </a:rPr>
              <a:t> - abstract generalized principle of behavior to which the Program feels a strong emotionally-toned commitment, and which provides a standard for judging specific acts and goals.</a:t>
            </a:r>
            <a:endParaRPr lang="en-US"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01419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A046-29CC-EED1-0FA1-97F86F1CCDA5}"/>
              </a:ext>
            </a:extLst>
          </p:cNvPr>
          <p:cNvSpPr>
            <a:spLocks noGrp="1"/>
          </p:cNvSpPr>
          <p:nvPr>
            <p:ph type="title"/>
          </p:nvPr>
        </p:nvSpPr>
        <p:spPr>
          <a:xfrm>
            <a:off x="838200" y="164403"/>
            <a:ext cx="10515600" cy="1325563"/>
          </a:xfrm>
        </p:spPr>
        <p:txBody>
          <a:bodyPr>
            <a:normAutofit/>
          </a:bodyPr>
          <a:lstStyle/>
          <a:p>
            <a:pPr algn="ctr"/>
            <a:r>
              <a:rPr lang="en-US" b="1" dirty="0"/>
              <a:t>IAI Mission Guidance Questions</a:t>
            </a:r>
          </a:p>
        </p:txBody>
      </p:sp>
      <p:sp>
        <p:nvSpPr>
          <p:cNvPr id="3" name="Content Placeholder 2">
            <a:extLst>
              <a:ext uri="{FF2B5EF4-FFF2-40B4-BE49-F238E27FC236}">
                <a16:creationId xmlns:a16="http://schemas.microsoft.com/office/drawing/2014/main" id="{9FBA5495-8F43-AAC8-971D-AF8D55E4EC4E}"/>
              </a:ext>
            </a:extLst>
          </p:cNvPr>
          <p:cNvSpPr>
            <a:spLocks noGrp="1"/>
          </p:cNvSpPr>
          <p:nvPr>
            <p:ph sz="half" idx="1"/>
          </p:nvPr>
        </p:nvSpPr>
        <p:spPr/>
        <p:txBody>
          <a:bodyPr>
            <a:normAutofit fontScale="77500" lnSpcReduction="20000"/>
          </a:bodyPr>
          <a:lstStyle/>
          <a:p>
            <a:pPr>
              <a:lnSpc>
                <a:spcPct val="220000"/>
              </a:lnSpc>
              <a:spcBef>
                <a:spcPts val="0"/>
              </a:spcBef>
            </a:pPr>
            <a:r>
              <a:rPr lang="en-US" dirty="0">
                <a:effectLst/>
                <a:latin typeface="Cambria" panose="02040503050406030204" pitchFamily="18" charset="0"/>
                <a:ea typeface="Times New Roman" panose="02020603050405020304" pitchFamily="18" charset="0"/>
              </a:rPr>
              <a:t>Are there statements of mission, vision, and values?</a:t>
            </a:r>
            <a:endParaRPr lang="en-US" dirty="0">
              <a:effectLst/>
              <a:latin typeface="Times New Roman" panose="02020603050405020304" pitchFamily="18" charset="0"/>
              <a:ea typeface="Times New Roman" panose="02020603050405020304" pitchFamily="18" charset="0"/>
            </a:endParaRPr>
          </a:p>
          <a:p>
            <a:pPr>
              <a:lnSpc>
                <a:spcPct val="220000"/>
              </a:lnSpc>
              <a:spcBef>
                <a:spcPts val="0"/>
              </a:spcBef>
            </a:pPr>
            <a:r>
              <a:rPr lang="en-US" dirty="0">
                <a:latin typeface="Cambria" panose="02040503050406030204" pitchFamily="18" charset="0"/>
                <a:ea typeface="Times New Roman" panose="02020603050405020304" pitchFamily="18" charset="0"/>
              </a:rPr>
              <a:t>Focus of the program</a:t>
            </a:r>
          </a:p>
          <a:p>
            <a:pPr>
              <a:lnSpc>
                <a:spcPct val="220000"/>
              </a:lnSpc>
              <a:spcBef>
                <a:spcPts val="0"/>
              </a:spcBef>
            </a:pPr>
            <a:r>
              <a:rPr lang="en-US" dirty="0">
                <a:effectLst/>
                <a:latin typeface="Cambria" panose="02040503050406030204" pitchFamily="18" charset="0"/>
                <a:ea typeface="Times New Roman" panose="02020603050405020304" pitchFamily="18" charset="0"/>
              </a:rPr>
              <a:t>Target audience</a:t>
            </a:r>
          </a:p>
          <a:p>
            <a:pPr>
              <a:lnSpc>
                <a:spcPct val="220000"/>
              </a:lnSpc>
              <a:spcBef>
                <a:spcPts val="0"/>
              </a:spcBef>
            </a:pPr>
            <a:r>
              <a:rPr lang="en-US" dirty="0">
                <a:effectLst/>
                <a:latin typeface="Cambria" panose="02040503050406030204" pitchFamily="18" charset="0"/>
                <a:ea typeface="Times New Roman" panose="02020603050405020304" pitchFamily="18" charset="0"/>
              </a:rPr>
              <a:t>Where are students placed</a:t>
            </a:r>
            <a:endParaRPr lang="en-US" dirty="0">
              <a:effectLst/>
              <a:latin typeface="Times New Roman" panose="02020603050405020304" pitchFamily="18" charset="0"/>
              <a:ea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4A34DD40-A5C8-4CFD-A4B7-C4EDB83EFA1C}"/>
              </a:ext>
            </a:extLst>
          </p:cNvPr>
          <p:cNvSpPr>
            <a:spLocks noGrp="1"/>
          </p:cNvSpPr>
          <p:nvPr>
            <p:ph sz="half" idx="2"/>
          </p:nvPr>
        </p:nvSpPr>
        <p:spPr/>
        <p:txBody>
          <a:bodyPr>
            <a:normAutofit fontScale="77500" lnSpcReduction="20000"/>
          </a:bodyPr>
          <a:lstStyle/>
          <a:p>
            <a:pPr>
              <a:lnSpc>
                <a:spcPct val="220000"/>
              </a:lnSpc>
              <a:spcBef>
                <a:spcPts val="0"/>
              </a:spcBef>
            </a:pPr>
            <a:r>
              <a:rPr lang="en-US" dirty="0">
                <a:latin typeface="Cambria" panose="02040503050406030204" pitchFamily="18" charset="0"/>
                <a:ea typeface="Times New Roman" panose="02020603050405020304" pitchFamily="18" charset="0"/>
              </a:rPr>
              <a:t>Student selection</a:t>
            </a:r>
          </a:p>
          <a:p>
            <a:pPr>
              <a:lnSpc>
                <a:spcPct val="220000"/>
              </a:lnSpc>
              <a:spcBef>
                <a:spcPts val="0"/>
              </a:spcBef>
            </a:pPr>
            <a:r>
              <a:rPr lang="en-US" dirty="0">
                <a:latin typeface="Cambria" panose="02040503050406030204" pitchFamily="18" charset="0"/>
                <a:ea typeface="Times New Roman" panose="02020603050405020304" pitchFamily="18" charset="0"/>
              </a:rPr>
              <a:t>Curriculum design</a:t>
            </a:r>
          </a:p>
          <a:p>
            <a:pPr>
              <a:lnSpc>
                <a:spcPct val="220000"/>
              </a:lnSpc>
              <a:spcBef>
                <a:spcPts val="0"/>
              </a:spcBef>
            </a:pPr>
            <a:r>
              <a:rPr lang="en-US" dirty="0">
                <a:latin typeface="Cambria" panose="02040503050406030204" pitchFamily="18" charset="0"/>
                <a:ea typeface="Times New Roman" panose="02020603050405020304" pitchFamily="18" charset="0"/>
              </a:rPr>
              <a:t>Scholarly activity of the faculty?</a:t>
            </a:r>
          </a:p>
          <a:p>
            <a:pPr>
              <a:lnSpc>
                <a:spcPct val="220000"/>
              </a:lnSpc>
              <a:spcBef>
                <a:spcPts val="0"/>
              </a:spcBef>
            </a:pPr>
            <a:r>
              <a:rPr lang="en-US" dirty="0">
                <a:latin typeface="Cambria" panose="02040503050406030204" pitchFamily="18" charset="0"/>
                <a:ea typeface="Times New Roman" panose="02020603050405020304" pitchFamily="18" charset="0"/>
                <a:cs typeface="Times New Roman" panose="02020603050405020304" pitchFamily="18" charset="0"/>
              </a:rPr>
              <a:t>Does the Program mission relate to the University or School/ College mission?</a:t>
            </a:r>
            <a:r>
              <a:rPr lang="en-US" dirty="0"/>
              <a:t> </a:t>
            </a:r>
          </a:p>
          <a:p>
            <a:endParaRPr lang="en-US" dirty="0"/>
          </a:p>
        </p:txBody>
      </p:sp>
    </p:spTree>
    <p:extLst>
      <p:ext uri="{BB962C8B-B14F-4D97-AF65-F5344CB8AC3E}">
        <p14:creationId xmlns:p14="http://schemas.microsoft.com/office/powerpoint/2010/main" val="133613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4" name="Google Shape;334;p12"/>
          <p:cNvGrpSpPr/>
          <p:nvPr/>
        </p:nvGrpSpPr>
        <p:grpSpPr>
          <a:xfrm>
            <a:off x="275207" y="1322692"/>
            <a:ext cx="11916794" cy="5416311"/>
            <a:chOff x="860424" y="1336307"/>
            <a:chExt cx="10829373" cy="4706280"/>
          </a:xfrm>
        </p:grpSpPr>
        <p:sp>
          <p:nvSpPr>
            <p:cNvPr id="335" name="Google Shape;335;p12"/>
            <p:cNvSpPr/>
            <p:nvPr/>
          </p:nvSpPr>
          <p:spPr>
            <a:xfrm>
              <a:off x="860424" y="2374819"/>
              <a:ext cx="10650538" cy="2763838"/>
            </a:xfrm>
            <a:custGeom>
              <a:avLst/>
              <a:gdLst/>
              <a:ahLst/>
              <a:cxnLst/>
              <a:rect l="l" t="t" r="r" b="b"/>
              <a:pathLst>
                <a:path w="10650538" h="2763838" extrusionOk="0">
                  <a:moveTo>
                    <a:pt x="1399483" y="0"/>
                  </a:moveTo>
                  <a:cubicBezTo>
                    <a:pt x="2165325" y="0"/>
                    <a:pt x="2789850" y="617390"/>
                    <a:pt x="2803526" y="1381125"/>
                  </a:cubicBezTo>
                  <a:lnTo>
                    <a:pt x="2803839" y="1381125"/>
                  </a:lnTo>
                  <a:cubicBezTo>
                    <a:pt x="2817514" y="1678729"/>
                    <a:pt x="3059101" y="1916812"/>
                    <a:pt x="3359945" y="1916812"/>
                  </a:cubicBezTo>
                  <a:cubicBezTo>
                    <a:pt x="3660789" y="1916812"/>
                    <a:pt x="3902376" y="1678729"/>
                    <a:pt x="3916051" y="1381125"/>
                  </a:cubicBezTo>
                  <a:lnTo>
                    <a:pt x="3916363" y="1381125"/>
                  </a:lnTo>
                  <a:cubicBezTo>
                    <a:pt x="3930039" y="617390"/>
                    <a:pt x="4550005" y="0"/>
                    <a:pt x="5315846" y="0"/>
                  </a:cubicBezTo>
                  <a:cubicBezTo>
                    <a:pt x="6081687" y="0"/>
                    <a:pt x="6706212" y="617390"/>
                    <a:pt x="6719888" y="1381125"/>
                  </a:cubicBezTo>
                  <a:lnTo>
                    <a:pt x="6720201" y="1381125"/>
                  </a:lnTo>
                  <a:cubicBezTo>
                    <a:pt x="6733875" y="1678729"/>
                    <a:pt x="6975462" y="1916812"/>
                    <a:pt x="7276307" y="1916812"/>
                  </a:cubicBezTo>
                  <a:cubicBezTo>
                    <a:pt x="7577151" y="1916812"/>
                    <a:pt x="7818738" y="1678729"/>
                    <a:pt x="7832413" y="1381125"/>
                  </a:cubicBezTo>
                  <a:lnTo>
                    <a:pt x="7847013" y="1381125"/>
                  </a:lnTo>
                  <a:cubicBezTo>
                    <a:pt x="7860689" y="617390"/>
                    <a:pt x="8485214" y="0"/>
                    <a:pt x="9251055" y="0"/>
                  </a:cubicBezTo>
                  <a:cubicBezTo>
                    <a:pt x="10016896" y="0"/>
                    <a:pt x="10636862" y="617390"/>
                    <a:pt x="10650538" y="1381125"/>
                  </a:cubicBezTo>
                  <a:cubicBezTo>
                    <a:pt x="9807201" y="1381125"/>
                    <a:pt x="9807201" y="1381125"/>
                    <a:pt x="9807201" y="1381125"/>
                  </a:cubicBezTo>
                  <a:cubicBezTo>
                    <a:pt x="9793525" y="1083863"/>
                    <a:pt x="9551921" y="846053"/>
                    <a:pt x="9251055" y="846053"/>
                  </a:cubicBezTo>
                  <a:cubicBezTo>
                    <a:pt x="8950189" y="846053"/>
                    <a:pt x="8704025" y="1083863"/>
                    <a:pt x="8690350" y="1381125"/>
                  </a:cubicBezTo>
                  <a:lnTo>
                    <a:pt x="8675688" y="1381125"/>
                  </a:lnTo>
                  <a:cubicBezTo>
                    <a:pt x="8662013" y="2145738"/>
                    <a:pt x="8042092" y="2763838"/>
                    <a:pt x="7276307" y="2763838"/>
                  </a:cubicBezTo>
                  <a:cubicBezTo>
                    <a:pt x="6510521" y="2763838"/>
                    <a:pt x="5890600" y="2145738"/>
                    <a:pt x="5876925" y="1381125"/>
                  </a:cubicBezTo>
                  <a:lnTo>
                    <a:pt x="5876551" y="1381125"/>
                  </a:lnTo>
                  <a:cubicBezTo>
                    <a:pt x="5862876" y="1083863"/>
                    <a:pt x="5616712" y="846053"/>
                    <a:pt x="5315846" y="846053"/>
                  </a:cubicBezTo>
                  <a:cubicBezTo>
                    <a:pt x="5019539" y="846053"/>
                    <a:pt x="4773376" y="1083863"/>
                    <a:pt x="4759700" y="1381125"/>
                  </a:cubicBezTo>
                  <a:lnTo>
                    <a:pt x="4759326" y="1381125"/>
                  </a:lnTo>
                  <a:cubicBezTo>
                    <a:pt x="4745651" y="2145738"/>
                    <a:pt x="4125730" y="2763838"/>
                    <a:pt x="3359945" y="2763838"/>
                  </a:cubicBezTo>
                  <a:cubicBezTo>
                    <a:pt x="2594160" y="2763838"/>
                    <a:pt x="1974238" y="2145738"/>
                    <a:pt x="1960564" y="1381125"/>
                  </a:cubicBezTo>
                  <a:lnTo>
                    <a:pt x="1960189" y="1381125"/>
                  </a:lnTo>
                  <a:cubicBezTo>
                    <a:pt x="1946512" y="1083863"/>
                    <a:pt x="1700349" y="846053"/>
                    <a:pt x="1399483" y="846053"/>
                  </a:cubicBezTo>
                  <a:cubicBezTo>
                    <a:pt x="1098617" y="846053"/>
                    <a:pt x="857013" y="1083863"/>
                    <a:pt x="843337" y="1381125"/>
                  </a:cubicBezTo>
                  <a:cubicBezTo>
                    <a:pt x="0" y="1381125"/>
                    <a:pt x="0" y="1381125"/>
                    <a:pt x="0" y="1381125"/>
                  </a:cubicBezTo>
                  <a:cubicBezTo>
                    <a:pt x="13676" y="617390"/>
                    <a:pt x="633643" y="0"/>
                    <a:pt x="1399483" y="0"/>
                  </a:cubicBezTo>
                  <a:close/>
                </a:path>
              </a:pathLst>
            </a:custGeom>
            <a:gradFill>
              <a:gsLst>
                <a:gs pos="0">
                  <a:schemeClr val="accent1"/>
                </a:gs>
                <a:gs pos="25000">
                  <a:schemeClr val="accent2"/>
                </a:gs>
                <a:gs pos="50000">
                  <a:schemeClr val="accent3"/>
                </a:gs>
                <a:gs pos="75000">
                  <a:schemeClr val="accent4"/>
                </a:gs>
                <a:gs pos="100000">
                  <a:schemeClr val="accent5"/>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36" name="Google Shape;336;p12"/>
            <p:cNvSpPr/>
            <p:nvPr/>
          </p:nvSpPr>
          <p:spPr>
            <a:xfrm>
              <a:off x="3313113" y="2846308"/>
              <a:ext cx="1814513" cy="1820863"/>
            </a:xfrm>
            <a:prstGeom prst="ellipse">
              <a:avLst/>
            </a:prstGeom>
            <a:solidFill>
              <a:srgbClr val="FFFFFF"/>
            </a:solidFill>
            <a:ln>
              <a:noFill/>
            </a:ln>
            <a:effectLst>
              <a:outerShdw blurRad="127000" dist="88900" dir="2700000" algn="t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12"/>
            <p:cNvSpPr/>
            <p:nvPr/>
          </p:nvSpPr>
          <p:spPr>
            <a:xfrm>
              <a:off x="3428267" y="3125708"/>
              <a:ext cx="1607679" cy="1262063"/>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en-US" sz="2800" dirty="0">
                <a:solidFill>
                  <a:schemeClr val="bg1"/>
                </a:solidFill>
              </a:endParaRPr>
            </a:p>
          </p:txBody>
        </p:sp>
        <p:sp>
          <p:nvSpPr>
            <p:cNvPr id="338" name="Google Shape;338;p12"/>
            <p:cNvSpPr/>
            <p:nvPr/>
          </p:nvSpPr>
          <p:spPr>
            <a:xfrm>
              <a:off x="5259723" y="2835643"/>
              <a:ext cx="1819275" cy="1820863"/>
            </a:xfrm>
            <a:prstGeom prst="ellipse">
              <a:avLst/>
            </a:prstGeom>
            <a:solidFill>
              <a:srgbClr val="FFFFFF"/>
            </a:solidFill>
            <a:ln>
              <a:noFill/>
            </a:ln>
            <a:effectLst>
              <a:outerShdw blurRad="127000" dist="88900" dir="2700000" algn="t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12"/>
            <p:cNvSpPr/>
            <p:nvPr/>
          </p:nvSpPr>
          <p:spPr>
            <a:xfrm>
              <a:off x="5335129" y="3125708"/>
              <a:ext cx="1715511" cy="1220946"/>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400" dirty="0"/>
            </a:p>
          </p:txBody>
        </p:sp>
        <p:sp>
          <p:nvSpPr>
            <p:cNvPr id="340" name="Google Shape;340;p12"/>
            <p:cNvSpPr/>
            <p:nvPr/>
          </p:nvSpPr>
          <p:spPr>
            <a:xfrm>
              <a:off x="7229475" y="2846308"/>
              <a:ext cx="1814513" cy="1820863"/>
            </a:xfrm>
            <a:prstGeom prst="ellipse">
              <a:avLst/>
            </a:prstGeom>
            <a:solidFill>
              <a:srgbClr val="FFFFFF"/>
            </a:solidFill>
            <a:ln>
              <a:noFill/>
            </a:ln>
            <a:effectLst>
              <a:outerShdw blurRad="127000" dist="88900" dir="2700000" algn="t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2"/>
            <p:cNvSpPr/>
            <p:nvPr/>
          </p:nvSpPr>
          <p:spPr>
            <a:xfrm>
              <a:off x="7320118" y="3125708"/>
              <a:ext cx="1633491" cy="1262063"/>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dirty="0"/>
            </a:p>
          </p:txBody>
        </p:sp>
        <p:sp>
          <p:nvSpPr>
            <p:cNvPr id="342" name="Google Shape;342;p12"/>
            <p:cNvSpPr/>
            <p:nvPr/>
          </p:nvSpPr>
          <p:spPr>
            <a:xfrm>
              <a:off x="1352550" y="2846308"/>
              <a:ext cx="1819275" cy="1820863"/>
            </a:xfrm>
            <a:prstGeom prst="ellipse">
              <a:avLst/>
            </a:prstGeom>
            <a:solidFill>
              <a:srgbClr val="FFFFFF"/>
            </a:solidFill>
            <a:ln>
              <a:noFill/>
            </a:ln>
            <a:effectLst>
              <a:outerShdw blurRad="127000" dist="88900" dir="2700000" algn="t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12"/>
            <p:cNvSpPr/>
            <p:nvPr/>
          </p:nvSpPr>
          <p:spPr>
            <a:xfrm>
              <a:off x="1493225" y="3043638"/>
              <a:ext cx="1574487" cy="1404874"/>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dirty="0">
                <a:solidFill>
                  <a:schemeClr val="dk1"/>
                </a:solidFill>
                <a:latin typeface="Calibri"/>
                <a:ea typeface="Calibri"/>
                <a:cs typeface="Calibri"/>
                <a:sym typeface="Calibri"/>
              </a:endParaRPr>
            </a:p>
          </p:txBody>
        </p:sp>
        <p:sp>
          <p:nvSpPr>
            <p:cNvPr id="344" name="Google Shape;344;p12"/>
            <p:cNvSpPr/>
            <p:nvPr/>
          </p:nvSpPr>
          <p:spPr>
            <a:xfrm>
              <a:off x="9199563" y="2846308"/>
              <a:ext cx="1819275" cy="1820863"/>
            </a:xfrm>
            <a:prstGeom prst="ellipse">
              <a:avLst/>
            </a:prstGeom>
            <a:solidFill>
              <a:srgbClr val="FFFFFF"/>
            </a:solidFill>
            <a:ln>
              <a:noFill/>
            </a:ln>
            <a:effectLst>
              <a:outerShdw blurRad="127000" dist="88900" dir="2700000" algn="tl" rotWithShape="0">
                <a:srgbClr val="000000">
                  <a:alpha val="2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12"/>
            <p:cNvSpPr/>
            <p:nvPr/>
          </p:nvSpPr>
          <p:spPr>
            <a:xfrm>
              <a:off x="9282083" y="3125708"/>
              <a:ext cx="1660124" cy="1262063"/>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dirty="0"/>
            </a:p>
          </p:txBody>
        </p:sp>
        <p:sp>
          <p:nvSpPr>
            <p:cNvPr id="346" name="Google Shape;346;p12"/>
            <p:cNvSpPr txBox="1"/>
            <p:nvPr/>
          </p:nvSpPr>
          <p:spPr>
            <a:xfrm>
              <a:off x="1280859" y="4717801"/>
              <a:ext cx="1932115" cy="348813"/>
            </a:xfrm>
            <a:prstGeom prst="rect">
              <a:avLst/>
            </a:prstGeom>
            <a:noFill/>
            <a:ln>
              <a:noFill/>
            </a:ln>
          </p:spPr>
          <p:txBody>
            <a:bodyPr spcFirstLastPara="1" wrap="square" lIns="91425" tIns="45700" rIns="91425" bIns="45700" anchor="ctr" anchorCtr="0">
              <a:spAutoFit/>
            </a:bodyPr>
            <a:lstStyle/>
            <a:p>
              <a:pPr marL="0" marR="0" lvl="0" indent="0" algn="ctr" rtl="0">
                <a:lnSpc>
                  <a:spcPct val="111111"/>
                </a:lnSpc>
                <a:spcBef>
                  <a:spcPts val="0"/>
                </a:spcBef>
                <a:spcAft>
                  <a:spcPts val="0"/>
                </a:spcAft>
                <a:buNone/>
              </a:pPr>
              <a:r>
                <a:rPr lang="en-US" sz="1800" b="1" dirty="0">
                  <a:solidFill>
                    <a:schemeClr val="dk2"/>
                  </a:solidFill>
                  <a:latin typeface="Open Sans"/>
                  <a:ea typeface="Open Sans"/>
                  <a:cs typeface="Open Sans"/>
                  <a:sym typeface="Open Sans"/>
                </a:rPr>
                <a:t>Course Choices</a:t>
              </a:r>
              <a:endParaRPr sz="1800" b="1" dirty="0">
                <a:solidFill>
                  <a:schemeClr val="dk2"/>
                </a:solidFill>
                <a:latin typeface="Open Sans"/>
                <a:ea typeface="Open Sans"/>
                <a:cs typeface="Open Sans"/>
                <a:sym typeface="Open Sans"/>
              </a:endParaRPr>
            </a:p>
          </p:txBody>
        </p:sp>
        <p:sp>
          <p:nvSpPr>
            <p:cNvPr id="347" name="Google Shape;347;p12"/>
            <p:cNvSpPr txBox="1"/>
            <p:nvPr/>
          </p:nvSpPr>
          <p:spPr>
            <a:xfrm>
              <a:off x="1150458" y="5066614"/>
              <a:ext cx="2228810" cy="933741"/>
            </a:xfrm>
            <a:prstGeom prst="rect">
              <a:avLst/>
            </a:prstGeom>
            <a:noFill/>
            <a:ln>
              <a:noFill/>
            </a:ln>
          </p:spPr>
          <p:txBody>
            <a:bodyPr spcFirstLastPara="1" wrap="square" lIns="91425" tIns="45700" rIns="91425" bIns="45700" anchor="ctr" anchorCtr="0">
              <a:spAutoFit/>
            </a:bodyPr>
            <a:lstStyle/>
            <a:p>
              <a:pPr marL="285750" marR="0" lvl="0" indent="-285750" algn="l" rtl="0">
                <a:lnSpc>
                  <a:spcPct val="114285"/>
                </a:lnSpc>
                <a:spcBef>
                  <a:spcPts val="0"/>
                </a:spcBef>
                <a:spcAft>
                  <a:spcPts val="0"/>
                </a:spcAft>
                <a:buClr>
                  <a:srgbClr val="0E161C"/>
                </a:buClr>
                <a:buSzPts val="1400"/>
                <a:buFont typeface="Arial"/>
                <a:buChar char="•"/>
              </a:pPr>
              <a:r>
                <a:rPr lang="en-US" sz="1400" i="1" dirty="0">
                  <a:solidFill>
                    <a:srgbClr val="0E161C"/>
                  </a:solidFill>
                  <a:latin typeface="Open Sans"/>
                  <a:ea typeface="Open Sans"/>
                  <a:cs typeface="Open Sans"/>
                  <a:sym typeface="Open Sans"/>
                </a:rPr>
                <a:t>What is the rationale for how these courses help you develop your competencies?</a:t>
              </a:r>
              <a:endParaRPr sz="1400" i="1" dirty="0">
                <a:solidFill>
                  <a:srgbClr val="0E161C"/>
                </a:solidFill>
                <a:latin typeface="Open Sans"/>
                <a:ea typeface="Open Sans"/>
                <a:cs typeface="Open Sans"/>
                <a:sym typeface="Open Sans"/>
              </a:endParaRPr>
            </a:p>
          </p:txBody>
        </p:sp>
        <p:sp>
          <p:nvSpPr>
            <p:cNvPr id="348" name="Google Shape;348;p12"/>
            <p:cNvSpPr txBox="1"/>
            <p:nvPr/>
          </p:nvSpPr>
          <p:spPr>
            <a:xfrm>
              <a:off x="5127626" y="4620514"/>
              <a:ext cx="2101848" cy="614497"/>
            </a:xfrm>
            <a:prstGeom prst="rect">
              <a:avLst/>
            </a:prstGeom>
            <a:noFill/>
            <a:ln>
              <a:noFill/>
            </a:ln>
          </p:spPr>
          <p:txBody>
            <a:bodyPr spcFirstLastPara="1" wrap="square" lIns="91425" tIns="45700" rIns="91425" bIns="45700" anchor="ctr" anchorCtr="0">
              <a:spAutoFit/>
            </a:bodyPr>
            <a:lstStyle/>
            <a:p>
              <a:pPr marL="0" marR="0" lvl="0" indent="0" algn="ctr" rtl="0">
                <a:lnSpc>
                  <a:spcPct val="111111"/>
                </a:lnSpc>
                <a:spcBef>
                  <a:spcPts val="0"/>
                </a:spcBef>
                <a:spcAft>
                  <a:spcPts val="0"/>
                </a:spcAft>
                <a:buNone/>
              </a:pPr>
              <a:r>
                <a:rPr lang="en-US" sz="1800" b="1" dirty="0">
                  <a:solidFill>
                    <a:schemeClr val="dk2"/>
                  </a:solidFill>
                  <a:latin typeface="Open Sans"/>
                  <a:ea typeface="Open Sans"/>
                  <a:cs typeface="Open Sans"/>
                  <a:sym typeface="Open Sans"/>
                </a:rPr>
                <a:t>AKA Determine the Skill Outcomes</a:t>
              </a:r>
              <a:endParaRPr sz="1800" b="1" dirty="0">
                <a:solidFill>
                  <a:schemeClr val="dk2"/>
                </a:solidFill>
                <a:latin typeface="Open Sans"/>
                <a:ea typeface="Open Sans"/>
                <a:cs typeface="Open Sans"/>
                <a:sym typeface="Open Sans"/>
              </a:endParaRPr>
            </a:p>
          </p:txBody>
        </p:sp>
        <p:sp>
          <p:nvSpPr>
            <p:cNvPr id="349" name="Google Shape;349;p12"/>
            <p:cNvSpPr txBox="1"/>
            <p:nvPr/>
          </p:nvSpPr>
          <p:spPr>
            <a:xfrm>
              <a:off x="4532779" y="5177042"/>
              <a:ext cx="3234568" cy="827159"/>
            </a:xfrm>
            <a:prstGeom prst="rect">
              <a:avLst/>
            </a:prstGeom>
            <a:noFill/>
            <a:ln>
              <a:noFill/>
            </a:ln>
          </p:spPr>
          <p:txBody>
            <a:bodyPr spcFirstLastPara="1" wrap="square" lIns="91425" tIns="45700" rIns="91425" bIns="45700" anchor="ctr" anchorCtr="0">
              <a:spAutoFit/>
            </a:bodyPr>
            <a:lstStyle/>
            <a:p>
              <a:pPr marL="171450" marR="0" lvl="0" indent="-171450" algn="l" rtl="0">
                <a:lnSpc>
                  <a:spcPct val="133333"/>
                </a:lnSpc>
                <a:spcBef>
                  <a:spcPts val="0"/>
                </a:spcBef>
                <a:spcAft>
                  <a:spcPts val="0"/>
                </a:spcAft>
                <a:buClr>
                  <a:srgbClr val="0E161C"/>
                </a:buClr>
                <a:buSzPts val="1200"/>
                <a:buFont typeface="Arial"/>
                <a:buChar char="•"/>
              </a:pPr>
              <a:r>
                <a:rPr lang="en-US" sz="1400" i="1" dirty="0">
                  <a:solidFill>
                    <a:srgbClr val="0E161C"/>
                  </a:solidFill>
                  <a:latin typeface="Open Sans"/>
                  <a:ea typeface="Open Sans"/>
                  <a:cs typeface="Open Sans"/>
                  <a:sym typeface="Open Sans"/>
                </a:rPr>
                <a:t>Objectives should tie directly to the type of skills your students need in the jobs they take – give specific rational</a:t>
              </a:r>
              <a:endParaRPr sz="2000" dirty="0"/>
            </a:p>
          </p:txBody>
        </p:sp>
        <p:sp>
          <p:nvSpPr>
            <p:cNvPr id="350" name="Google Shape;350;p12"/>
            <p:cNvSpPr txBox="1"/>
            <p:nvPr/>
          </p:nvSpPr>
          <p:spPr>
            <a:xfrm>
              <a:off x="8882149" y="4706953"/>
              <a:ext cx="2807648" cy="303087"/>
            </a:xfrm>
            <a:prstGeom prst="rect">
              <a:avLst/>
            </a:prstGeom>
            <a:noFill/>
            <a:ln>
              <a:noFill/>
            </a:ln>
          </p:spPr>
          <p:txBody>
            <a:bodyPr spcFirstLastPara="1" wrap="square" lIns="91425" tIns="45700" rIns="91425" bIns="45700" anchor="ctr" anchorCtr="0">
              <a:spAutoFit/>
            </a:bodyPr>
            <a:lstStyle/>
            <a:p>
              <a:pPr marL="0" marR="0" lvl="0" indent="0" algn="ctr" rtl="0">
                <a:lnSpc>
                  <a:spcPct val="111111"/>
                </a:lnSpc>
                <a:spcBef>
                  <a:spcPts val="0"/>
                </a:spcBef>
                <a:spcAft>
                  <a:spcPts val="0"/>
                </a:spcAft>
                <a:buNone/>
              </a:pPr>
              <a:r>
                <a:rPr lang="en-US" sz="1800" b="1">
                  <a:solidFill>
                    <a:schemeClr val="dk2"/>
                  </a:solidFill>
                  <a:latin typeface="Open Sans"/>
                  <a:ea typeface="Open Sans"/>
                  <a:cs typeface="Open Sans"/>
                  <a:sym typeface="Open Sans"/>
                </a:rPr>
                <a:t>Real World Assessment</a:t>
              </a:r>
              <a:endParaRPr sz="1800" b="1">
                <a:solidFill>
                  <a:schemeClr val="dk2"/>
                </a:solidFill>
                <a:latin typeface="Open Sans"/>
                <a:ea typeface="Open Sans"/>
                <a:cs typeface="Open Sans"/>
                <a:sym typeface="Open Sans"/>
              </a:endParaRPr>
            </a:p>
          </p:txBody>
        </p:sp>
        <p:sp>
          <p:nvSpPr>
            <p:cNvPr id="351" name="Google Shape;351;p12"/>
            <p:cNvSpPr txBox="1"/>
            <p:nvPr/>
          </p:nvSpPr>
          <p:spPr>
            <a:xfrm>
              <a:off x="8628023" y="4966440"/>
              <a:ext cx="2962355" cy="1076147"/>
            </a:xfrm>
            <a:prstGeom prst="rect">
              <a:avLst/>
            </a:prstGeom>
            <a:noFill/>
            <a:ln>
              <a:noFill/>
            </a:ln>
          </p:spPr>
          <p:txBody>
            <a:bodyPr spcFirstLastPara="1" wrap="square" lIns="91425" tIns="45700" rIns="91425" bIns="45700" anchor="ctr" anchorCtr="0">
              <a:spAutoFit/>
            </a:bodyPr>
            <a:lstStyle/>
            <a:p>
              <a:pPr marL="171450" marR="0" lvl="0" indent="-171450" algn="l" rtl="0">
                <a:lnSpc>
                  <a:spcPct val="133333"/>
                </a:lnSpc>
                <a:spcBef>
                  <a:spcPts val="0"/>
                </a:spcBef>
                <a:spcAft>
                  <a:spcPts val="0"/>
                </a:spcAft>
                <a:buClr>
                  <a:srgbClr val="0E161C"/>
                </a:buClr>
                <a:buSzPts val="1200"/>
                <a:buFont typeface="Arial"/>
                <a:buChar char="•"/>
              </a:pPr>
              <a:r>
                <a:rPr lang="en-US" sz="1400" i="1" dirty="0">
                  <a:solidFill>
                    <a:srgbClr val="0E161C"/>
                  </a:solidFill>
                  <a:latin typeface="Open Sans"/>
                  <a:ea typeface="Open Sans"/>
                  <a:cs typeface="Open Sans"/>
                  <a:sym typeface="Open Sans"/>
                </a:rPr>
                <a:t>Tangible deliverable that faculty observe</a:t>
              </a:r>
            </a:p>
            <a:p>
              <a:pPr marL="171450" marR="0" lvl="0" indent="-171450" algn="l" rtl="0">
                <a:lnSpc>
                  <a:spcPct val="133333"/>
                </a:lnSpc>
                <a:spcBef>
                  <a:spcPts val="0"/>
                </a:spcBef>
                <a:spcAft>
                  <a:spcPts val="0"/>
                </a:spcAft>
                <a:buClr>
                  <a:srgbClr val="0E161C"/>
                </a:buClr>
                <a:buSzPts val="1200"/>
                <a:buFont typeface="Arial"/>
                <a:buChar char="•"/>
              </a:pPr>
              <a:r>
                <a:rPr lang="en-US" sz="1400" i="1" dirty="0">
                  <a:solidFill>
                    <a:srgbClr val="0E161C"/>
                  </a:solidFill>
                  <a:latin typeface="Open Sans"/>
                  <a:ea typeface="Open Sans"/>
                  <a:cs typeface="Open Sans"/>
                  <a:sym typeface="Open Sans"/>
                </a:rPr>
                <a:t>Deliverable is evidence of attainment </a:t>
              </a:r>
            </a:p>
            <a:p>
              <a:pPr marL="171450" marR="0" lvl="0" indent="-171450" algn="l" rtl="0">
                <a:lnSpc>
                  <a:spcPct val="133333"/>
                </a:lnSpc>
                <a:spcBef>
                  <a:spcPts val="0"/>
                </a:spcBef>
                <a:spcAft>
                  <a:spcPts val="0"/>
                </a:spcAft>
                <a:buClr>
                  <a:srgbClr val="0E161C"/>
                </a:buClr>
                <a:buSzPts val="1200"/>
                <a:buFont typeface="Arial"/>
                <a:buChar char="•"/>
              </a:pPr>
              <a:r>
                <a:rPr lang="en-US" sz="1400" i="1" dirty="0">
                  <a:solidFill>
                    <a:srgbClr val="0E161C"/>
                  </a:solidFill>
                  <a:latin typeface="Open Sans"/>
                  <a:ea typeface="Open Sans"/>
                  <a:cs typeface="Open Sans"/>
                  <a:sym typeface="Open Sans"/>
                </a:rPr>
                <a:t>Assessments demonstrate the skill(s)?</a:t>
              </a:r>
              <a:endParaRPr sz="1400" i="1" dirty="0">
                <a:solidFill>
                  <a:srgbClr val="0E161C"/>
                </a:solidFill>
                <a:latin typeface="Open Sans"/>
                <a:ea typeface="Open Sans"/>
                <a:cs typeface="Open Sans"/>
                <a:sym typeface="Open Sans"/>
              </a:endParaRPr>
            </a:p>
          </p:txBody>
        </p:sp>
        <p:sp>
          <p:nvSpPr>
            <p:cNvPr id="352" name="Google Shape;352;p12"/>
            <p:cNvSpPr txBox="1"/>
            <p:nvPr/>
          </p:nvSpPr>
          <p:spPr>
            <a:xfrm>
              <a:off x="2971621" y="1336307"/>
              <a:ext cx="2485022" cy="347345"/>
            </a:xfrm>
            <a:prstGeom prst="rect">
              <a:avLst/>
            </a:prstGeom>
            <a:noFill/>
            <a:ln>
              <a:noFill/>
            </a:ln>
          </p:spPr>
          <p:txBody>
            <a:bodyPr spcFirstLastPara="1" wrap="square" lIns="91425" tIns="45700" rIns="91425" bIns="45700" anchor="ctr" anchorCtr="0">
              <a:spAutoFit/>
            </a:bodyPr>
            <a:lstStyle/>
            <a:p>
              <a:pPr marL="0" marR="0" lvl="0" indent="0" algn="ctr" rtl="0">
                <a:lnSpc>
                  <a:spcPct val="111111"/>
                </a:lnSpc>
                <a:spcBef>
                  <a:spcPts val="0"/>
                </a:spcBef>
                <a:spcAft>
                  <a:spcPts val="0"/>
                </a:spcAft>
                <a:buNone/>
              </a:pPr>
              <a:r>
                <a:rPr lang="en-US" sz="1800" b="1" dirty="0">
                  <a:solidFill>
                    <a:schemeClr val="dk2"/>
                  </a:solidFill>
                  <a:latin typeface="Open Sans"/>
                  <a:ea typeface="Open Sans"/>
                  <a:cs typeface="Open Sans"/>
                  <a:sym typeface="Open Sans"/>
                </a:rPr>
                <a:t>Topics/Skills</a:t>
              </a:r>
              <a:endParaRPr sz="1800" b="1" dirty="0">
                <a:solidFill>
                  <a:schemeClr val="dk2"/>
                </a:solidFill>
                <a:latin typeface="Open Sans"/>
                <a:ea typeface="Open Sans"/>
                <a:cs typeface="Open Sans"/>
                <a:sym typeface="Open Sans"/>
              </a:endParaRPr>
            </a:p>
          </p:txBody>
        </p:sp>
        <p:sp>
          <p:nvSpPr>
            <p:cNvPr id="353" name="Google Shape;353;p12"/>
            <p:cNvSpPr txBox="1"/>
            <p:nvPr/>
          </p:nvSpPr>
          <p:spPr>
            <a:xfrm>
              <a:off x="2901372" y="1629406"/>
              <a:ext cx="3153477" cy="578170"/>
            </a:xfrm>
            <a:prstGeom prst="rect">
              <a:avLst/>
            </a:prstGeom>
            <a:noFill/>
            <a:ln>
              <a:noFill/>
            </a:ln>
          </p:spPr>
          <p:txBody>
            <a:bodyPr spcFirstLastPara="1" wrap="square" lIns="91425" tIns="45700" rIns="91425" bIns="45700" anchor="ctr" anchorCtr="0">
              <a:spAutoFit/>
            </a:bodyPr>
            <a:lstStyle/>
            <a:p>
              <a:pPr marL="171450" marR="0" lvl="0" indent="-171450" algn="l" rtl="0">
                <a:lnSpc>
                  <a:spcPct val="133333"/>
                </a:lnSpc>
                <a:spcBef>
                  <a:spcPts val="0"/>
                </a:spcBef>
                <a:spcAft>
                  <a:spcPts val="0"/>
                </a:spcAft>
                <a:buClr>
                  <a:srgbClr val="124163"/>
                </a:buClr>
                <a:buSzPts val="1200"/>
                <a:buFont typeface="Arial"/>
                <a:buChar char="•"/>
              </a:pPr>
              <a:r>
                <a:rPr lang="en-US" sz="1400" dirty="0">
                  <a:solidFill>
                    <a:srgbClr val="124163"/>
                  </a:solidFill>
                  <a:latin typeface="Open Sans"/>
                  <a:ea typeface="Open Sans"/>
                  <a:cs typeface="Open Sans"/>
                  <a:sym typeface="Open Sans"/>
                </a:rPr>
                <a:t>Examples of how the topics help students gain the employment sought</a:t>
              </a:r>
              <a:endParaRPr sz="1400" dirty="0">
                <a:solidFill>
                  <a:srgbClr val="124163"/>
                </a:solidFill>
                <a:latin typeface="Open Sans"/>
                <a:ea typeface="Open Sans"/>
                <a:cs typeface="Open Sans"/>
                <a:sym typeface="Open Sans"/>
              </a:endParaRPr>
            </a:p>
          </p:txBody>
        </p:sp>
        <p:sp>
          <p:nvSpPr>
            <p:cNvPr id="354" name="Google Shape;354;p12"/>
            <p:cNvSpPr txBox="1"/>
            <p:nvPr/>
          </p:nvSpPr>
          <p:spPr>
            <a:xfrm>
              <a:off x="6843485" y="1339830"/>
              <a:ext cx="2670367" cy="303087"/>
            </a:xfrm>
            <a:prstGeom prst="rect">
              <a:avLst/>
            </a:prstGeom>
            <a:noFill/>
            <a:ln>
              <a:noFill/>
            </a:ln>
          </p:spPr>
          <p:txBody>
            <a:bodyPr spcFirstLastPara="1" wrap="square" lIns="91425" tIns="45700" rIns="91425" bIns="45700" anchor="ctr" anchorCtr="0">
              <a:spAutoFit/>
            </a:bodyPr>
            <a:lstStyle/>
            <a:p>
              <a:pPr marL="0" marR="0" lvl="0" indent="0" algn="ctr" rtl="0">
                <a:lnSpc>
                  <a:spcPct val="111111"/>
                </a:lnSpc>
                <a:spcBef>
                  <a:spcPts val="0"/>
                </a:spcBef>
                <a:spcAft>
                  <a:spcPts val="0"/>
                </a:spcAft>
                <a:buNone/>
              </a:pPr>
              <a:r>
                <a:rPr lang="en-US" sz="1800" b="1" dirty="0">
                  <a:solidFill>
                    <a:schemeClr val="dk2"/>
                  </a:solidFill>
                  <a:latin typeface="Open Sans"/>
                  <a:ea typeface="Open Sans"/>
                  <a:cs typeface="Open Sans"/>
                  <a:sym typeface="Open Sans"/>
                </a:rPr>
                <a:t>Teaching Methods</a:t>
              </a:r>
              <a:endParaRPr sz="1800" b="1" dirty="0">
                <a:solidFill>
                  <a:schemeClr val="dk2"/>
                </a:solidFill>
                <a:latin typeface="Open Sans"/>
                <a:ea typeface="Open Sans"/>
                <a:cs typeface="Open Sans"/>
                <a:sym typeface="Open Sans"/>
              </a:endParaRPr>
            </a:p>
          </p:txBody>
        </p:sp>
        <p:sp>
          <p:nvSpPr>
            <p:cNvPr id="355" name="Google Shape;355;p12"/>
            <p:cNvSpPr txBox="1"/>
            <p:nvPr/>
          </p:nvSpPr>
          <p:spPr>
            <a:xfrm>
              <a:off x="6617184" y="1539968"/>
              <a:ext cx="4529930" cy="827159"/>
            </a:xfrm>
            <a:prstGeom prst="rect">
              <a:avLst/>
            </a:prstGeom>
            <a:noFill/>
            <a:ln>
              <a:noFill/>
            </a:ln>
          </p:spPr>
          <p:txBody>
            <a:bodyPr spcFirstLastPara="1" wrap="square" lIns="91425" tIns="45700" rIns="91425" bIns="45700" anchor="ctr" anchorCtr="0">
              <a:spAutoFit/>
            </a:bodyPr>
            <a:lstStyle/>
            <a:p>
              <a:pPr marL="171450" marR="0" lvl="0" indent="-171450" algn="l" rtl="0">
                <a:lnSpc>
                  <a:spcPct val="133333"/>
                </a:lnSpc>
                <a:spcBef>
                  <a:spcPts val="0"/>
                </a:spcBef>
                <a:spcAft>
                  <a:spcPts val="0"/>
                </a:spcAft>
                <a:buClr>
                  <a:srgbClr val="0E161C"/>
                </a:buClr>
                <a:buSzPts val="1200"/>
                <a:buFont typeface="Arial"/>
                <a:buChar char="•"/>
              </a:pPr>
              <a:r>
                <a:rPr lang="en-US" sz="1400" i="1" dirty="0">
                  <a:solidFill>
                    <a:srgbClr val="0E161C"/>
                  </a:solidFill>
                  <a:latin typeface="Open Sans"/>
                  <a:ea typeface="Open Sans"/>
                  <a:cs typeface="Open Sans"/>
                  <a:sym typeface="Open Sans"/>
                </a:rPr>
                <a:t>Do the methods facilitate the type of learning your target audience needs for success?</a:t>
              </a:r>
            </a:p>
            <a:p>
              <a:pPr marL="171450" marR="0" lvl="0" indent="-171450" algn="l" rtl="0">
                <a:lnSpc>
                  <a:spcPct val="133333"/>
                </a:lnSpc>
                <a:spcBef>
                  <a:spcPts val="0"/>
                </a:spcBef>
                <a:spcAft>
                  <a:spcPts val="0"/>
                </a:spcAft>
                <a:buClr>
                  <a:srgbClr val="0E161C"/>
                </a:buClr>
                <a:buSzPts val="1200"/>
                <a:buFont typeface="Arial"/>
                <a:buChar char="•"/>
              </a:pPr>
              <a:r>
                <a:rPr lang="en-US" sz="1400" i="1" dirty="0">
                  <a:solidFill>
                    <a:srgbClr val="0E161C"/>
                  </a:solidFill>
                  <a:latin typeface="Open Sans"/>
                  <a:ea typeface="Open Sans"/>
                  <a:cs typeface="Open Sans"/>
                  <a:sym typeface="Open Sans"/>
                </a:rPr>
                <a:t>Document -EXAMPLES – Link/Highlight evidence</a:t>
              </a:r>
              <a:endParaRPr sz="1400" i="1" dirty="0">
                <a:solidFill>
                  <a:srgbClr val="0E161C"/>
                </a:solidFill>
                <a:latin typeface="Open Sans"/>
                <a:ea typeface="Open Sans"/>
                <a:cs typeface="Open Sans"/>
                <a:sym typeface="Open Sans"/>
              </a:endParaRPr>
            </a:p>
          </p:txBody>
        </p:sp>
      </p:grpSp>
      <p:sp>
        <p:nvSpPr>
          <p:cNvPr id="356" name="Google Shape;356;p12"/>
          <p:cNvSpPr txBox="1">
            <a:spLocks noGrp="1"/>
          </p:cNvSpPr>
          <p:nvPr>
            <p:ph type="title"/>
          </p:nvPr>
        </p:nvSpPr>
        <p:spPr>
          <a:xfrm>
            <a:off x="408371" y="-20770"/>
            <a:ext cx="11874755" cy="1159146"/>
          </a:xfrm>
          <a:prstGeom prst="rect">
            <a:avLst/>
          </a:prstGeom>
          <a:noFill/>
          <a:ln>
            <a:noFill/>
          </a:ln>
        </p:spPr>
        <p:txBody>
          <a:bodyPr spcFirstLastPara="1" wrap="square" lIns="91425" tIns="45700" rIns="91425" bIns="45700" anchor="ctr" anchorCtr="0">
            <a:noAutofit/>
          </a:bodyPr>
          <a:lstStyle/>
          <a:p>
            <a:pPr lvl="0" algn="ctr" rtl="0">
              <a:lnSpc>
                <a:spcPct val="90000"/>
              </a:lnSpc>
              <a:spcBef>
                <a:spcPts val="0"/>
              </a:spcBef>
              <a:spcAft>
                <a:spcPts val="0"/>
              </a:spcAft>
              <a:buClr>
                <a:schemeClr val="dk1"/>
              </a:buClr>
              <a:buSzPts val="2000"/>
            </a:pPr>
            <a:r>
              <a:rPr lang="en-US" sz="2000" b="1" dirty="0">
                <a:ea typeface="Open Sans"/>
                <a:cs typeface="Open Sans"/>
                <a:sym typeface="Open Sans"/>
              </a:rPr>
              <a:t>CRITERION III.A.1 … </a:t>
            </a:r>
            <a:br>
              <a:rPr lang="en-US" sz="2000" b="1" dirty="0">
                <a:ea typeface="Open Sans"/>
                <a:cs typeface="Open Sans"/>
                <a:sym typeface="Open Sans"/>
              </a:rPr>
            </a:br>
            <a:r>
              <a:rPr lang="en-US" sz="2000" b="1" dirty="0">
                <a:latin typeface="Open Sans" panose="020B0606030504020204"/>
                <a:ea typeface="Open Sans" panose="020B0606030504020204"/>
                <a:cs typeface="Open Sans" panose="020B0606030504020204"/>
                <a:sym typeface="Open Sans"/>
              </a:rPr>
              <a:t> </a:t>
            </a:r>
            <a:r>
              <a:rPr lang="en-US" sz="2000" dirty="0">
                <a:latin typeface="Open Sans" panose="020B0606030504020204"/>
                <a:ea typeface="Open Sans" panose="020B0606030504020204"/>
                <a:cs typeface="Open Sans" panose="020B0606030504020204"/>
                <a:sym typeface="Open Sans"/>
              </a:rPr>
              <a:t>Adopt a set of competencies (aligns with the mission and post-grad positions)</a:t>
            </a:r>
            <a:br>
              <a:rPr lang="en-US" sz="2000" dirty="0">
                <a:latin typeface="Open Sans" panose="020B0606030504020204"/>
                <a:ea typeface="Open Sans" panose="020B0606030504020204"/>
                <a:cs typeface="Open Sans" panose="020B0606030504020204"/>
                <a:sym typeface="Open Sans"/>
              </a:rPr>
            </a:br>
            <a:r>
              <a:rPr lang="en-US" sz="2000" dirty="0">
                <a:latin typeface="Open Sans" panose="020B0606030504020204"/>
                <a:ea typeface="Open Sans" panose="020B0606030504020204"/>
                <a:cs typeface="Open Sans" panose="020B0606030504020204"/>
                <a:sym typeface="Open Sans"/>
              </a:rPr>
              <a:t>- use as the basis of its curriculum, course content, learning objectives, and teaching and assessment methods.</a:t>
            </a:r>
            <a:endParaRPr dirty="0">
              <a:latin typeface="Open Sans" panose="020B0606030504020204"/>
            </a:endParaRPr>
          </a:p>
        </p:txBody>
      </p:sp>
      <p:sp>
        <p:nvSpPr>
          <p:cNvPr id="2" name="TextBox 1">
            <a:extLst>
              <a:ext uri="{FF2B5EF4-FFF2-40B4-BE49-F238E27FC236}">
                <a16:creationId xmlns:a16="http://schemas.microsoft.com/office/drawing/2014/main" id="{C1BDA5BF-3527-4A22-B86C-9D235EC14609}"/>
              </a:ext>
            </a:extLst>
          </p:cNvPr>
          <p:cNvSpPr txBox="1"/>
          <p:nvPr/>
        </p:nvSpPr>
        <p:spPr>
          <a:xfrm>
            <a:off x="1054439" y="3884386"/>
            <a:ext cx="1641293" cy="461665"/>
          </a:xfrm>
          <a:prstGeom prst="rect">
            <a:avLst/>
          </a:prstGeom>
          <a:noFill/>
        </p:spPr>
        <p:txBody>
          <a:bodyPr wrap="square" rtlCol="0">
            <a:spAutoFit/>
          </a:bodyPr>
          <a:lstStyle/>
          <a:p>
            <a:pPr algn="ctr"/>
            <a:r>
              <a:rPr lang="en-US" sz="2400" b="1" dirty="0"/>
              <a:t>Curriculum</a:t>
            </a:r>
            <a:r>
              <a:rPr lang="en-US" b="1" dirty="0"/>
              <a:t> </a:t>
            </a:r>
          </a:p>
        </p:txBody>
      </p:sp>
      <p:sp>
        <p:nvSpPr>
          <p:cNvPr id="3" name="TextBox 2">
            <a:extLst>
              <a:ext uri="{FF2B5EF4-FFF2-40B4-BE49-F238E27FC236}">
                <a16:creationId xmlns:a16="http://schemas.microsoft.com/office/drawing/2014/main" id="{33C2E308-DBF4-4DA0-ACF6-6503F721AAF6}"/>
              </a:ext>
            </a:extLst>
          </p:cNvPr>
          <p:cNvSpPr txBox="1"/>
          <p:nvPr/>
        </p:nvSpPr>
        <p:spPr>
          <a:xfrm>
            <a:off x="5355103" y="3699720"/>
            <a:ext cx="1560207" cy="830997"/>
          </a:xfrm>
          <a:prstGeom prst="rect">
            <a:avLst/>
          </a:prstGeom>
          <a:noFill/>
        </p:spPr>
        <p:txBody>
          <a:bodyPr wrap="square" rtlCol="0">
            <a:spAutoFit/>
          </a:bodyPr>
          <a:lstStyle/>
          <a:p>
            <a:pPr algn="ctr"/>
            <a:r>
              <a:rPr lang="en-US" sz="2400" b="1" dirty="0"/>
              <a:t>Learning Objectives</a:t>
            </a:r>
          </a:p>
        </p:txBody>
      </p:sp>
      <p:sp>
        <p:nvSpPr>
          <p:cNvPr id="4" name="TextBox 3">
            <a:extLst>
              <a:ext uri="{FF2B5EF4-FFF2-40B4-BE49-F238E27FC236}">
                <a16:creationId xmlns:a16="http://schemas.microsoft.com/office/drawing/2014/main" id="{B8AE6A90-DCA7-4AE7-9C57-7E22CA56AEEE}"/>
              </a:ext>
            </a:extLst>
          </p:cNvPr>
          <p:cNvSpPr txBox="1"/>
          <p:nvPr/>
        </p:nvSpPr>
        <p:spPr>
          <a:xfrm>
            <a:off x="7640332" y="3699720"/>
            <a:ext cx="1341899" cy="830997"/>
          </a:xfrm>
          <a:prstGeom prst="rect">
            <a:avLst/>
          </a:prstGeom>
          <a:noFill/>
        </p:spPr>
        <p:txBody>
          <a:bodyPr wrap="square" rtlCol="0">
            <a:spAutoFit/>
          </a:bodyPr>
          <a:lstStyle/>
          <a:p>
            <a:pPr algn="ctr"/>
            <a:r>
              <a:rPr lang="en-US" sz="2400" dirty="0">
                <a:solidFill>
                  <a:schemeClr val="bg1"/>
                </a:solidFill>
              </a:rPr>
              <a:t>Teaching Methods</a:t>
            </a:r>
          </a:p>
        </p:txBody>
      </p:sp>
      <p:sp>
        <p:nvSpPr>
          <p:cNvPr id="5" name="TextBox 4">
            <a:extLst>
              <a:ext uri="{FF2B5EF4-FFF2-40B4-BE49-F238E27FC236}">
                <a16:creationId xmlns:a16="http://schemas.microsoft.com/office/drawing/2014/main" id="{856E87BF-E52D-445B-9ADD-C4FA14080570}"/>
              </a:ext>
            </a:extLst>
          </p:cNvPr>
          <p:cNvSpPr txBox="1"/>
          <p:nvPr/>
        </p:nvSpPr>
        <p:spPr>
          <a:xfrm>
            <a:off x="9660607" y="3699720"/>
            <a:ext cx="1708736" cy="830997"/>
          </a:xfrm>
          <a:prstGeom prst="rect">
            <a:avLst/>
          </a:prstGeom>
          <a:noFill/>
        </p:spPr>
        <p:txBody>
          <a:bodyPr wrap="square" rtlCol="0">
            <a:spAutoFit/>
          </a:bodyPr>
          <a:lstStyle/>
          <a:p>
            <a:pPr algn="ctr"/>
            <a:r>
              <a:rPr lang="en-US" sz="2400" b="1" dirty="0"/>
              <a:t>Assessment Methods</a:t>
            </a:r>
          </a:p>
        </p:txBody>
      </p:sp>
      <p:sp>
        <p:nvSpPr>
          <p:cNvPr id="7" name="TextBox 6">
            <a:extLst>
              <a:ext uri="{FF2B5EF4-FFF2-40B4-BE49-F238E27FC236}">
                <a16:creationId xmlns:a16="http://schemas.microsoft.com/office/drawing/2014/main" id="{9B92F9E2-E1D7-4D60-8E56-06C467821C98}"/>
              </a:ext>
            </a:extLst>
          </p:cNvPr>
          <p:cNvSpPr txBox="1"/>
          <p:nvPr/>
        </p:nvSpPr>
        <p:spPr>
          <a:xfrm>
            <a:off x="3360247" y="3699720"/>
            <a:ext cx="1326789" cy="830997"/>
          </a:xfrm>
          <a:prstGeom prst="rect">
            <a:avLst/>
          </a:prstGeom>
          <a:noFill/>
        </p:spPr>
        <p:txBody>
          <a:bodyPr wrap="square" rtlCol="0">
            <a:spAutoFit/>
          </a:bodyPr>
          <a:lstStyle/>
          <a:p>
            <a:pPr algn="ctr"/>
            <a:r>
              <a:rPr lang="en-US" sz="2400" dirty="0">
                <a:solidFill>
                  <a:schemeClr val="bg1"/>
                </a:solidFill>
              </a:rPr>
              <a:t>Course Content</a:t>
            </a:r>
          </a:p>
        </p:txBody>
      </p:sp>
      <p:sp>
        <p:nvSpPr>
          <p:cNvPr id="6" name="TextBox 5">
            <a:extLst>
              <a:ext uri="{FF2B5EF4-FFF2-40B4-BE49-F238E27FC236}">
                <a16:creationId xmlns:a16="http://schemas.microsoft.com/office/drawing/2014/main" id="{D2D4D392-11B0-4317-BC01-6576808D4727}"/>
              </a:ext>
            </a:extLst>
          </p:cNvPr>
          <p:cNvSpPr txBox="1"/>
          <p:nvPr/>
        </p:nvSpPr>
        <p:spPr>
          <a:xfrm>
            <a:off x="7383545" y="5152189"/>
            <a:ext cx="1746316" cy="369332"/>
          </a:xfrm>
          <a:prstGeom prst="rect">
            <a:avLst/>
          </a:prstGeom>
          <a:noFill/>
        </p:spPr>
        <p:txBody>
          <a:bodyPr wrap="square" rtlCol="0">
            <a:spAutoFit/>
          </a:bodyPr>
          <a:lstStyle/>
          <a:p>
            <a:pPr algn="ctr"/>
            <a:r>
              <a:rPr lang="en-US" b="1" dirty="0"/>
              <a:t>Higher/Lower?</a:t>
            </a:r>
          </a:p>
        </p:txBody>
      </p:sp>
      <p:sp>
        <p:nvSpPr>
          <p:cNvPr id="32" name="TextBox 31">
            <a:extLst>
              <a:ext uri="{FF2B5EF4-FFF2-40B4-BE49-F238E27FC236}">
                <a16:creationId xmlns:a16="http://schemas.microsoft.com/office/drawing/2014/main" id="{63EF9718-36D6-408B-8A02-6D5929878225}"/>
              </a:ext>
            </a:extLst>
          </p:cNvPr>
          <p:cNvSpPr txBox="1"/>
          <p:nvPr/>
        </p:nvSpPr>
        <p:spPr>
          <a:xfrm>
            <a:off x="5222842" y="2636593"/>
            <a:ext cx="1746316" cy="369332"/>
          </a:xfrm>
          <a:prstGeom prst="rect">
            <a:avLst/>
          </a:prstGeom>
          <a:noFill/>
        </p:spPr>
        <p:txBody>
          <a:bodyPr wrap="square" rtlCol="0">
            <a:spAutoFit/>
          </a:bodyPr>
          <a:lstStyle/>
          <a:p>
            <a:pPr algn="ctr"/>
            <a:r>
              <a:rPr lang="en-US" b="1" dirty="0"/>
              <a:t>Higher/Lower?</a:t>
            </a:r>
          </a:p>
        </p:txBody>
      </p:sp>
      <p:sp>
        <p:nvSpPr>
          <p:cNvPr id="34" name="TextBox 33">
            <a:extLst>
              <a:ext uri="{FF2B5EF4-FFF2-40B4-BE49-F238E27FC236}">
                <a16:creationId xmlns:a16="http://schemas.microsoft.com/office/drawing/2014/main" id="{C77494D6-066C-44CD-8E8C-328D9ABDE056}"/>
              </a:ext>
            </a:extLst>
          </p:cNvPr>
          <p:cNvSpPr txBox="1"/>
          <p:nvPr/>
        </p:nvSpPr>
        <p:spPr>
          <a:xfrm>
            <a:off x="9579532" y="2657431"/>
            <a:ext cx="1746316" cy="369332"/>
          </a:xfrm>
          <a:prstGeom prst="rect">
            <a:avLst/>
          </a:prstGeom>
          <a:noFill/>
        </p:spPr>
        <p:txBody>
          <a:bodyPr wrap="square" rtlCol="0">
            <a:spAutoFit/>
          </a:bodyPr>
          <a:lstStyle/>
          <a:p>
            <a:pPr algn="ctr"/>
            <a:r>
              <a:rPr lang="en-US" b="1" dirty="0"/>
              <a:t>Higher/Lower?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A046-29CC-EED1-0FA1-97F86F1CCDA5}"/>
              </a:ext>
            </a:extLst>
          </p:cNvPr>
          <p:cNvSpPr>
            <a:spLocks noGrp="1"/>
          </p:cNvSpPr>
          <p:nvPr>
            <p:ph type="title"/>
          </p:nvPr>
        </p:nvSpPr>
        <p:spPr/>
        <p:txBody>
          <a:bodyPr/>
          <a:lstStyle/>
          <a:p>
            <a:pPr algn="ctr"/>
            <a:r>
              <a:rPr lang="en-US" dirty="0"/>
              <a:t>IIIA1 Questions</a:t>
            </a:r>
          </a:p>
        </p:txBody>
      </p:sp>
      <p:sp>
        <p:nvSpPr>
          <p:cNvPr id="3" name="Content Placeholder 2">
            <a:extLst>
              <a:ext uri="{FF2B5EF4-FFF2-40B4-BE49-F238E27FC236}">
                <a16:creationId xmlns:a16="http://schemas.microsoft.com/office/drawing/2014/main" id="{9FBA5495-8F43-AAC8-971D-AF8D55E4EC4E}"/>
              </a:ext>
            </a:extLst>
          </p:cNvPr>
          <p:cNvSpPr>
            <a:spLocks noGrp="1"/>
          </p:cNvSpPr>
          <p:nvPr>
            <p:ph idx="1"/>
          </p:nvPr>
        </p:nvSpPr>
        <p:spPr>
          <a:xfrm>
            <a:off x="289931" y="1514906"/>
            <a:ext cx="11731083" cy="5253883"/>
          </a:xfrm>
        </p:spPr>
        <p:txBody>
          <a:bodyPr>
            <a:norm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lphaLcPeriod"/>
              <a:tabLst>
                <a:tab pos="228600" algn="l"/>
              </a:tabLst>
              <a:defRPr/>
            </a:pPr>
            <a:r>
              <a:rPr kumimoji="0" lang="en-US" sz="2400" i="0" u="none" strike="noStrike" kern="1200" cap="none" spc="30" normalizeH="0" baseline="0" noProof="0" dirty="0">
                <a:ln>
                  <a:noFill/>
                </a:ln>
                <a:solidFill>
                  <a:prstClr val="black"/>
                </a:solidFill>
                <a:effectLst/>
                <a:uLnTx/>
                <a:uFillTx/>
                <a:latin typeface="Calibri" panose="020F0502020204030204"/>
                <a:ea typeface="+mn-ea"/>
                <a:cs typeface="+mn-cs"/>
              </a:rPr>
              <a:t>Do the competencies align with the Program’s mission?</a:t>
            </a:r>
          </a:p>
          <a:p>
            <a:pPr marL="342900" marR="0" lvl="0" indent="-342900" algn="l" defTabSz="914400" rtl="0" eaLnBrk="1" fontAlgn="auto" latinLnBrk="0" hangingPunct="1">
              <a:lnSpc>
                <a:spcPct val="150000"/>
              </a:lnSpc>
              <a:spcBef>
                <a:spcPts val="0"/>
              </a:spcBef>
              <a:spcAft>
                <a:spcPts val="0"/>
              </a:spcAft>
              <a:buClrTx/>
              <a:buSzTx/>
              <a:buFont typeface="+mj-lt"/>
              <a:buAutoNum type="alphaLcPeriod"/>
              <a:tabLst>
                <a:tab pos="228600" algn="l"/>
              </a:tabLst>
              <a:defRPr/>
            </a:pPr>
            <a:r>
              <a:rPr kumimoji="0" lang="en-US" sz="2400" i="0" u="none" strike="noStrike" kern="1200" cap="none" spc="30" normalizeH="0" baseline="0" noProof="0" dirty="0">
                <a:ln>
                  <a:noFill/>
                </a:ln>
                <a:solidFill>
                  <a:prstClr val="black"/>
                </a:solidFill>
                <a:effectLst/>
                <a:uLnTx/>
                <a:uFillTx/>
                <a:latin typeface="Calibri" panose="020F0502020204030204"/>
                <a:ea typeface="+mn-ea"/>
                <a:cs typeface="+mn-cs"/>
              </a:rPr>
              <a:t>Do the competencies align with the types of jobs that students enter?</a:t>
            </a:r>
          </a:p>
          <a:p>
            <a:pPr marL="342900" marR="0" lvl="0" indent="-342900" algn="l" defTabSz="914400" rtl="0" eaLnBrk="1" fontAlgn="auto" latinLnBrk="0" hangingPunct="1">
              <a:lnSpc>
                <a:spcPct val="150000"/>
              </a:lnSpc>
              <a:spcBef>
                <a:spcPts val="0"/>
              </a:spcBef>
              <a:spcAft>
                <a:spcPts val="0"/>
              </a:spcAft>
              <a:buClrTx/>
              <a:buSzTx/>
              <a:buFont typeface="+mj-lt"/>
              <a:buAutoNum type="alphaLcPeriod"/>
              <a:tabLst>
                <a:tab pos="228600" algn="l"/>
              </a:tabLst>
              <a:defRPr/>
            </a:pPr>
            <a:r>
              <a:rPr lang="en-US" sz="2400" spc="30" dirty="0">
                <a:solidFill>
                  <a:prstClr val="black"/>
                </a:solidFill>
                <a:latin typeface="Calibri" panose="020F0502020204030204"/>
              </a:rPr>
              <a:t>D</a:t>
            </a:r>
            <a:r>
              <a:rPr kumimoji="0" lang="en-US" sz="2400" i="0" u="none" strike="noStrike" kern="1200" cap="none" spc="30" normalizeH="0" baseline="0" noProof="0" dirty="0" err="1">
                <a:ln>
                  <a:noFill/>
                </a:ln>
                <a:solidFill>
                  <a:prstClr val="black"/>
                </a:solidFill>
                <a:effectLst/>
                <a:uLnTx/>
                <a:uFillTx/>
                <a:latin typeface="Calibri" panose="020F0502020204030204"/>
                <a:ea typeface="+mn-ea"/>
                <a:cs typeface="+mn-cs"/>
              </a:rPr>
              <a:t>escription</a:t>
            </a:r>
            <a:r>
              <a:rPr kumimoji="0" lang="en-US" sz="2400" i="0" u="none" strike="noStrike" kern="1200" cap="none" spc="30" normalizeH="0" baseline="0" noProof="0" dirty="0">
                <a:ln>
                  <a:noFill/>
                </a:ln>
                <a:solidFill>
                  <a:prstClr val="black"/>
                </a:solidFill>
                <a:effectLst/>
                <a:uLnTx/>
                <a:uFillTx/>
                <a:latin typeface="Calibri" panose="020F0502020204030204"/>
                <a:ea typeface="+mn-ea"/>
                <a:cs typeface="+mn-cs"/>
              </a:rPr>
              <a:t> of the competency development process</a:t>
            </a:r>
          </a:p>
          <a:p>
            <a:pPr marL="342900" marR="0" lvl="0" indent="-342900" algn="l" defTabSz="914400" rtl="0" eaLnBrk="1" fontAlgn="auto" latinLnBrk="0" hangingPunct="1">
              <a:lnSpc>
                <a:spcPct val="150000"/>
              </a:lnSpc>
              <a:spcBef>
                <a:spcPts val="0"/>
              </a:spcBef>
              <a:spcAft>
                <a:spcPts val="0"/>
              </a:spcAft>
              <a:buClrTx/>
              <a:buSzTx/>
              <a:buFont typeface="+mj-lt"/>
              <a:buAutoNum type="alphaLcPeriod"/>
              <a:tabLst>
                <a:tab pos="228600" algn="l"/>
              </a:tabLst>
              <a:defRPr/>
            </a:pPr>
            <a:r>
              <a:rPr kumimoji="0" lang="en-US" sz="2400" i="0" u="none" strike="noStrike" kern="1200" cap="none" spc="30" normalizeH="0" baseline="0" noProof="0" dirty="0">
                <a:ln>
                  <a:noFill/>
                </a:ln>
                <a:solidFill>
                  <a:prstClr val="black"/>
                </a:solidFill>
                <a:effectLst/>
                <a:uLnTx/>
                <a:uFillTx/>
                <a:latin typeface="Calibri" panose="020F0502020204030204"/>
                <a:ea typeface="+mn-ea"/>
                <a:cs typeface="+mn-cs"/>
              </a:rPr>
              <a:t>Review for relevancy process (i.e. relevancy to the mission and types of jobs that graduates enter) by faculty?</a:t>
            </a:r>
          </a:p>
          <a:p>
            <a:pPr marL="342900" marR="0" lvl="0" indent="-342900" algn="l" defTabSz="914400" rtl="0" eaLnBrk="1" fontAlgn="auto" latinLnBrk="0" hangingPunct="1">
              <a:lnSpc>
                <a:spcPct val="150000"/>
              </a:lnSpc>
              <a:spcBef>
                <a:spcPts val="0"/>
              </a:spcBef>
              <a:spcAft>
                <a:spcPts val="0"/>
              </a:spcAft>
              <a:buClrTx/>
              <a:buSzTx/>
              <a:buFont typeface="+mj-lt"/>
              <a:buAutoNum type="alphaLcPeriod"/>
              <a:tabLst>
                <a:tab pos="228600" algn="l"/>
              </a:tabLst>
              <a:defRPr/>
            </a:pPr>
            <a:r>
              <a:rPr lang="en-US" sz="2400" spc="30" dirty="0">
                <a:solidFill>
                  <a:prstClr val="black"/>
                </a:solidFill>
                <a:latin typeface="Calibri" panose="020F0502020204030204"/>
              </a:rPr>
              <a:t>Can the s</a:t>
            </a:r>
            <a:r>
              <a:rPr kumimoji="0" lang="en-US" sz="2400" i="0" u="none" strike="noStrike" kern="1200" cap="none" spc="30" normalizeH="0" baseline="0" noProof="0" dirty="0">
                <a:ln>
                  <a:noFill/>
                </a:ln>
                <a:solidFill>
                  <a:prstClr val="black"/>
                </a:solidFill>
                <a:effectLst/>
                <a:uLnTx/>
                <a:uFillTx/>
                <a:latin typeface="Calibri" panose="020F0502020204030204"/>
                <a:ea typeface="+mn-ea"/>
                <a:cs typeface="+mn-cs"/>
              </a:rPr>
              <a:t>elected competencies can be obtained by the design of the curriculum?</a:t>
            </a:r>
          </a:p>
          <a:p>
            <a:pPr marL="342900" marR="0" lvl="0" indent="-342900" algn="l" defTabSz="914400" rtl="0" eaLnBrk="1" fontAlgn="auto" latinLnBrk="0" hangingPunct="1">
              <a:lnSpc>
                <a:spcPct val="150000"/>
              </a:lnSpc>
              <a:spcBef>
                <a:spcPts val="0"/>
              </a:spcBef>
              <a:spcAft>
                <a:spcPts val="0"/>
              </a:spcAft>
              <a:buClrTx/>
              <a:buSzTx/>
              <a:buFont typeface="+mj-lt"/>
              <a:buAutoNum type="alphaLcPeriod"/>
              <a:tabLst>
                <a:tab pos="228600" algn="l"/>
              </a:tabLst>
              <a:defRPr/>
            </a:pPr>
            <a:r>
              <a:rPr lang="en-US" sz="2400" spc="30" dirty="0">
                <a:solidFill>
                  <a:prstClr val="black"/>
                </a:solidFill>
                <a:latin typeface="Calibri" panose="020F0502020204030204"/>
              </a:rPr>
              <a:t>Does the </a:t>
            </a:r>
            <a:r>
              <a:rPr kumimoji="0" lang="en-US" sz="2400" i="0" u="none" strike="noStrike" kern="1200" cap="none" spc="30" normalizeH="0" baseline="0" noProof="0" dirty="0">
                <a:ln>
                  <a:noFill/>
                </a:ln>
                <a:solidFill>
                  <a:prstClr val="black"/>
                </a:solidFill>
                <a:effectLst/>
                <a:uLnTx/>
                <a:uFillTx/>
                <a:latin typeface="Calibri" panose="020F0502020204030204"/>
                <a:ea typeface="+mn-ea"/>
                <a:cs typeface="+mn-cs"/>
              </a:rPr>
              <a:t>structure and sequencing of the curriculum, course content, and learning objectives facilitate achievement of the designated levels of the selected competencies?</a:t>
            </a:r>
            <a:endParaRPr kumimoji="0" lang="en-US" sz="2400" i="0" u="none" strike="noStrike" kern="1200" cap="none" spc="3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US" dirty="0"/>
          </a:p>
        </p:txBody>
      </p:sp>
    </p:spTree>
    <p:extLst>
      <p:ext uri="{BB962C8B-B14F-4D97-AF65-F5344CB8AC3E}">
        <p14:creationId xmlns:p14="http://schemas.microsoft.com/office/powerpoint/2010/main" val="4011199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9A5D-B91B-4C26-B799-EB974CCCE381}"/>
              </a:ext>
            </a:extLst>
          </p:cNvPr>
          <p:cNvSpPr>
            <a:spLocks noGrp="1"/>
          </p:cNvSpPr>
          <p:nvPr>
            <p:ph type="title"/>
          </p:nvPr>
        </p:nvSpPr>
        <p:spPr>
          <a:xfrm>
            <a:off x="838200" y="576263"/>
            <a:ext cx="10515600" cy="2852737"/>
          </a:xfrm>
        </p:spPr>
        <p:txBody>
          <a:bodyPr/>
          <a:lstStyle/>
          <a:p>
            <a:pPr algn="ctr"/>
            <a:r>
              <a:rPr lang="en-US" dirty="0"/>
              <a:t>Jam Boards Exercise</a:t>
            </a:r>
          </a:p>
        </p:txBody>
      </p:sp>
    </p:spTree>
    <p:extLst>
      <p:ext uri="{BB962C8B-B14F-4D97-AF65-F5344CB8AC3E}">
        <p14:creationId xmlns:p14="http://schemas.microsoft.com/office/powerpoint/2010/main" val="2647069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93DB-48C9-43C2-9ECC-513F25A962B3}"/>
              </a:ext>
            </a:extLst>
          </p:cNvPr>
          <p:cNvSpPr>
            <a:spLocks noGrp="1"/>
          </p:cNvSpPr>
          <p:nvPr>
            <p:ph type="title"/>
          </p:nvPr>
        </p:nvSpPr>
        <p:spPr/>
        <p:txBody>
          <a:bodyPr/>
          <a:lstStyle/>
          <a:p>
            <a:r>
              <a:rPr lang="en-US" dirty="0"/>
              <a:t>Debrief and Question</a:t>
            </a:r>
          </a:p>
        </p:txBody>
      </p:sp>
      <p:sp>
        <p:nvSpPr>
          <p:cNvPr id="3" name="Content Placeholder 2">
            <a:extLst>
              <a:ext uri="{FF2B5EF4-FFF2-40B4-BE49-F238E27FC236}">
                <a16:creationId xmlns:a16="http://schemas.microsoft.com/office/drawing/2014/main" id="{A51606A3-C2BE-4B1B-B635-ECA8948AF502}"/>
              </a:ext>
            </a:extLst>
          </p:cNvPr>
          <p:cNvSpPr>
            <a:spLocks noGrp="1"/>
          </p:cNvSpPr>
          <p:nvPr>
            <p:ph idx="1"/>
          </p:nvPr>
        </p:nvSpPr>
        <p:spPr/>
        <p:txBody>
          <a:bodyPr/>
          <a:lstStyle/>
          <a:p>
            <a:endParaRPr lang="en-US" dirty="0"/>
          </a:p>
          <a:p>
            <a:r>
              <a:rPr lang="en-US" dirty="0"/>
              <a:t>Go back to your program and do the same exercise</a:t>
            </a:r>
          </a:p>
          <a:p>
            <a:r>
              <a:rPr lang="en-US" dirty="0"/>
              <a:t>Questions – contact us </a:t>
            </a:r>
          </a:p>
          <a:p>
            <a:r>
              <a:rPr lang="en-US" dirty="0"/>
              <a:t>ACHE Session</a:t>
            </a:r>
          </a:p>
          <a:p>
            <a:r>
              <a:rPr lang="en-US" dirty="0"/>
              <a:t>April 28</a:t>
            </a:r>
            <a:r>
              <a:rPr lang="en-US" baseline="30000" dirty="0"/>
              <a:t>th</a:t>
            </a:r>
            <a:r>
              <a:rPr lang="en-US" dirty="0"/>
              <a:t> Session</a:t>
            </a:r>
          </a:p>
          <a:p>
            <a:endParaRPr lang="en-US" dirty="0"/>
          </a:p>
        </p:txBody>
      </p:sp>
    </p:spTree>
    <p:extLst>
      <p:ext uri="{BB962C8B-B14F-4D97-AF65-F5344CB8AC3E}">
        <p14:creationId xmlns:p14="http://schemas.microsoft.com/office/powerpoint/2010/main" val="118307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Shape 828"/>
          <p:cNvSpPr txBox="1">
            <a:spLocks noGrp="1"/>
          </p:cNvSpPr>
          <p:nvPr>
            <p:ph type="title"/>
          </p:nvPr>
        </p:nvSpPr>
        <p:spPr>
          <a:xfrm>
            <a:off x="2057399" y="779175"/>
            <a:ext cx="8229600" cy="990300"/>
          </a:xfrm>
          <a:prstGeom prst="rect">
            <a:avLst/>
          </a:prstGeom>
        </p:spPr>
        <p:txBody>
          <a:bodyPr spcFirstLastPara="1" vert="horz" wrap="square" lIns="91425" tIns="45700" rIns="91425" bIns="45700" numCol="1" anchor="ctr" anchorCtr="0" compatLnSpc="1">
            <a:prstTxWarp prst="textNoShape">
              <a:avLst/>
            </a:prstTxWarp>
            <a:noAutofit/>
          </a:bodyPr>
          <a:lstStyle/>
          <a:p>
            <a:pPr>
              <a:spcBef>
                <a:spcPts val="0"/>
              </a:spcBef>
              <a:spcAft>
                <a:spcPts val="0"/>
              </a:spcAft>
              <a:buClr>
                <a:schemeClr val="dk1"/>
              </a:buClr>
            </a:pPr>
            <a:r>
              <a:rPr lang="en-US" sz="4000" b="1"/>
              <a:t>For More Information </a:t>
            </a:r>
            <a:endParaRPr sz="4000" b="1"/>
          </a:p>
        </p:txBody>
      </p:sp>
      <p:sp>
        <p:nvSpPr>
          <p:cNvPr id="830" name="Shape 830"/>
          <p:cNvSpPr txBox="1">
            <a:spLocks noGrp="1"/>
          </p:cNvSpPr>
          <p:nvPr>
            <p:ph type="sldNum" idx="4294967295"/>
          </p:nvPr>
        </p:nvSpPr>
        <p:spPr>
          <a:xfrm>
            <a:off x="8305800" y="6477000"/>
            <a:ext cx="2133600" cy="304800"/>
          </a:xfrm>
          <a:prstGeom prst="rect">
            <a:avLst/>
          </a:prstGeom>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buClr>
                <a:srgbClr val="000000"/>
              </a:buClr>
              <a:defRPr/>
            </a:pPr>
            <a:fld id="{00000000-1234-1234-1234-123412341234}" type="slidenum">
              <a:rPr lang="en-US">
                <a:solidFill>
                  <a:srgbClr val="000000"/>
                </a:solidFill>
              </a:rPr>
              <a:pPr>
                <a:spcBef>
                  <a:spcPts val="0"/>
                </a:spcBef>
                <a:spcAft>
                  <a:spcPts val="0"/>
                </a:spcAft>
                <a:buClr>
                  <a:srgbClr val="000000"/>
                </a:buClr>
                <a:defRPr/>
              </a:pPr>
              <a:t>16</a:t>
            </a:fld>
            <a:endParaRPr>
              <a:solidFill>
                <a:srgbClr val="000000"/>
              </a:solidFill>
            </a:endParaRPr>
          </a:p>
        </p:txBody>
      </p:sp>
      <p:sp>
        <p:nvSpPr>
          <p:cNvPr id="12" name="Shape 785"/>
          <p:cNvSpPr txBox="1">
            <a:spLocks noGrp="1"/>
          </p:cNvSpPr>
          <p:nvPr>
            <p:ph type="ftr" idx="11"/>
          </p:nvPr>
        </p:nvSpPr>
        <p:spPr>
          <a:xfrm>
            <a:off x="1752600" y="6477000"/>
            <a:ext cx="6019800" cy="304800"/>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pPr algn="l">
              <a:spcBef>
                <a:spcPts val="0"/>
              </a:spcBef>
              <a:spcAft>
                <a:spcPts val="0"/>
              </a:spcAft>
              <a:defRPr/>
            </a:pPr>
            <a:r>
              <a:rPr lang="en-US">
                <a:solidFill>
                  <a:srgbClr val="000000"/>
                </a:solidFill>
                <a:latin typeface="Arial"/>
                <a:ea typeface="Arial"/>
                <a:cs typeface="Arial"/>
                <a:sym typeface="Arial"/>
              </a:rPr>
              <a:t>Advancing the Quality of Healthcare Management Education</a:t>
            </a:r>
            <a:endParaRPr>
              <a:solidFill>
                <a:srgbClr val="000000"/>
              </a:solidFill>
            </a:endParaRPr>
          </a:p>
        </p:txBody>
      </p:sp>
      <p:sp>
        <p:nvSpPr>
          <p:cNvPr id="6" name="Shape 829">
            <a:extLst>
              <a:ext uri="{FF2B5EF4-FFF2-40B4-BE49-F238E27FC236}">
                <a16:creationId xmlns:a16="http://schemas.microsoft.com/office/drawing/2014/main" id="{7B356699-7C1E-E642-8A93-8404EAF38A34}"/>
              </a:ext>
            </a:extLst>
          </p:cNvPr>
          <p:cNvSpPr txBox="1">
            <a:spLocks/>
          </p:cNvSpPr>
          <p:nvPr/>
        </p:nvSpPr>
        <p:spPr bwMode="auto">
          <a:xfrm>
            <a:off x="5935684" y="5377676"/>
            <a:ext cx="4503716" cy="66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457200" indent="-457200" algn="l" rtl="0" eaLnBrk="1" fontAlgn="base" hangingPunct="1">
              <a:spcBef>
                <a:spcPct val="50000"/>
              </a:spcBef>
              <a:spcAft>
                <a:spcPct val="10000"/>
              </a:spcAft>
              <a:buClr>
                <a:srgbClr val="007DC3"/>
              </a:buClr>
              <a:buSzPct val="75000"/>
              <a:buFont typeface="Wingdings" panose="05000000000000000000" pitchFamily="2" charset="2"/>
              <a:buChar char="n"/>
              <a:defRPr sz="2400">
                <a:solidFill>
                  <a:srgbClr val="3C4B5A"/>
                </a:solidFill>
                <a:latin typeface="+mn-lt"/>
                <a:ea typeface="+mn-ea"/>
                <a:cs typeface="+mn-cs"/>
              </a:defRPr>
            </a:lvl1pPr>
            <a:lvl2pPr marL="914400" indent="-342900" algn="l" rtl="0" eaLnBrk="1" fontAlgn="base" hangingPunct="1">
              <a:spcBef>
                <a:spcPct val="25000"/>
              </a:spcBef>
              <a:spcAft>
                <a:spcPct val="0"/>
              </a:spcAft>
              <a:buClr>
                <a:srgbClr val="007DC3"/>
              </a:buClr>
              <a:buSzPct val="75000"/>
              <a:buFont typeface="Wingdings" panose="05000000000000000000" pitchFamily="2" charset="2"/>
              <a:buChar char="q"/>
              <a:defRPr sz="2000">
                <a:solidFill>
                  <a:srgbClr val="3C4B5A"/>
                </a:solidFill>
                <a:latin typeface="+mn-lt"/>
              </a:defRPr>
            </a:lvl2pPr>
            <a:lvl3pPr marL="1257300" indent="-228600" algn="l" rtl="0" eaLnBrk="1" fontAlgn="base" hangingPunct="1">
              <a:spcBef>
                <a:spcPct val="25000"/>
              </a:spcBef>
              <a:spcAft>
                <a:spcPct val="0"/>
              </a:spcAft>
              <a:buClr>
                <a:srgbClr val="007DC3"/>
              </a:buClr>
              <a:buSzPct val="75000"/>
              <a:buFont typeface="Wingdings" panose="05000000000000000000" pitchFamily="2" charset="2"/>
              <a:buChar char="q"/>
              <a:defRPr sz="2000">
                <a:solidFill>
                  <a:srgbClr val="3C4B5A"/>
                </a:solidFill>
                <a:latin typeface="+mn-lt"/>
              </a:defRPr>
            </a:lvl3pPr>
            <a:lvl4pPr marL="1600200" indent="-228600" algn="l" rtl="0" eaLnBrk="1" fontAlgn="base" hangingPunct="1">
              <a:spcBef>
                <a:spcPct val="20000"/>
              </a:spcBef>
              <a:spcAft>
                <a:spcPct val="0"/>
              </a:spcAft>
              <a:buClr>
                <a:srgbClr val="007DC3"/>
              </a:buClr>
              <a:buSzPct val="70000"/>
              <a:buFont typeface="Wingdings" panose="05000000000000000000" pitchFamily="2" charset="2"/>
              <a:buChar char="¨"/>
              <a:defRPr>
                <a:solidFill>
                  <a:srgbClr val="3C4B5A"/>
                </a:solidFill>
                <a:latin typeface="+mn-lt"/>
              </a:defRPr>
            </a:lvl4pPr>
            <a:lvl5pPr marL="2057400" indent="-228600" algn="l" rtl="0" eaLnBrk="1" fontAlgn="base" hangingPunct="1">
              <a:spcBef>
                <a:spcPct val="20000"/>
              </a:spcBef>
              <a:spcAft>
                <a:spcPct val="0"/>
              </a:spcAft>
              <a:buClr>
                <a:srgbClr val="007DC3"/>
              </a:buClr>
              <a:buFont typeface="Wingdings" panose="05000000000000000000" pitchFamily="2" charset="2"/>
              <a:buChar char="§"/>
              <a:defRPr>
                <a:solidFill>
                  <a:srgbClr val="3C4B5A"/>
                </a:solidFill>
                <a:latin typeface="+mn-lt"/>
              </a:defRPr>
            </a:lvl5pPr>
            <a:lvl6pPr marL="25146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6pPr>
            <a:lvl7pPr marL="29718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7pPr>
            <a:lvl8pPr marL="34290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8pPr>
            <a:lvl9pPr marL="38862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9pPr>
          </a:lstStyle>
          <a:p>
            <a:pPr marL="0" indent="0" algn="ctr">
              <a:buNone/>
            </a:pPr>
            <a:r>
              <a:rPr lang="en-US" sz="2000">
                <a:solidFill>
                  <a:schemeClr val="tx1"/>
                </a:solidFill>
              </a:rPr>
              <a:t>For more information please visit:</a:t>
            </a:r>
          </a:p>
          <a:p>
            <a:pPr marL="0" indent="0" algn="ctr">
              <a:buNone/>
            </a:pPr>
            <a:r>
              <a:rPr lang="en-US" sz="2000" err="1">
                <a:solidFill>
                  <a:schemeClr val="accent1">
                    <a:lumMod val="50000"/>
                  </a:schemeClr>
                </a:solidFill>
              </a:rPr>
              <a:t>www.cahme.org</a:t>
            </a:r>
            <a:r>
              <a:rPr lang="en-US" sz="2000">
                <a:solidFill>
                  <a:schemeClr val="accent1">
                    <a:lumMod val="50000"/>
                  </a:schemeClr>
                </a:solidFill>
              </a:rPr>
              <a:t>/CLC</a:t>
            </a:r>
            <a:endParaRPr lang="en-US" sz="2000">
              <a:solidFill>
                <a:schemeClr val="accent1">
                  <a:lumMod val="50000"/>
                </a:schemeClr>
              </a:solidFill>
              <a:latin typeface="Arial"/>
            </a:endParaRPr>
          </a:p>
        </p:txBody>
      </p:sp>
      <p:pic>
        <p:nvPicPr>
          <p:cNvPr id="3" name="Picture 2" descr="A person posing for the camera&#10;&#10;Description automatically generated">
            <a:extLst>
              <a:ext uri="{FF2B5EF4-FFF2-40B4-BE49-F238E27FC236}">
                <a16:creationId xmlns:a16="http://schemas.microsoft.com/office/drawing/2014/main" id="{ED7D5E97-5F00-4F90-9CE7-B9C5FBD46A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999" y="3017709"/>
            <a:ext cx="1438169" cy="1901490"/>
          </a:xfrm>
          <a:prstGeom prst="rect">
            <a:avLst/>
          </a:prstGeom>
        </p:spPr>
      </p:pic>
      <p:sp>
        <p:nvSpPr>
          <p:cNvPr id="10" name="Shape 829">
            <a:extLst>
              <a:ext uri="{FF2B5EF4-FFF2-40B4-BE49-F238E27FC236}">
                <a16:creationId xmlns:a16="http://schemas.microsoft.com/office/drawing/2014/main" id="{C2A42EDC-BB80-4147-A43F-781663FA0B81}"/>
              </a:ext>
            </a:extLst>
          </p:cNvPr>
          <p:cNvSpPr txBox="1">
            <a:spLocks/>
          </p:cNvSpPr>
          <p:nvPr/>
        </p:nvSpPr>
        <p:spPr bwMode="auto">
          <a:xfrm>
            <a:off x="2090684" y="4890501"/>
            <a:ext cx="3352801" cy="149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457200" indent="-457200" algn="l" rtl="0" eaLnBrk="1" fontAlgn="base" hangingPunct="1">
              <a:spcBef>
                <a:spcPct val="50000"/>
              </a:spcBef>
              <a:spcAft>
                <a:spcPct val="10000"/>
              </a:spcAft>
              <a:buClr>
                <a:srgbClr val="007DC3"/>
              </a:buClr>
              <a:buSzPct val="75000"/>
              <a:buFont typeface="Wingdings" panose="05000000000000000000" pitchFamily="2" charset="2"/>
              <a:buChar char="n"/>
              <a:defRPr sz="2400">
                <a:solidFill>
                  <a:srgbClr val="3C4B5A"/>
                </a:solidFill>
                <a:latin typeface="+mn-lt"/>
                <a:ea typeface="+mn-ea"/>
                <a:cs typeface="+mn-cs"/>
              </a:defRPr>
            </a:lvl1pPr>
            <a:lvl2pPr marL="914400" indent="-342900" algn="l" rtl="0" eaLnBrk="1" fontAlgn="base" hangingPunct="1">
              <a:spcBef>
                <a:spcPct val="25000"/>
              </a:spcBef>
              <a:spcAft>
                <a:spcPct val="0"/>
              </a:spcAft>
              <a:buClr>
                <a:srgbClr val="007DC3"/>
              </a:buClr>
              <a:buSzPct val="75000"/>
              <a:buFont typeface="Wingdings" panose="05000000000000000000" pitchFamily="2" charset="2"/>
              <a:buChar char="q"/>
              <a:defRPr sz="2000">
                <a:solidFill>
                  <a:srgbClr val="3C4B5A"/>
                </a:solidFill>
                <a:latin typeface="+mn-lt"/>
              </a:defRPr>
            </a:lvl2pPr>
            <a:lvl3pPr marL="1257300" indent="-228600" algn="l" rtl="0" eaLnBrk="1" fontAlgn="base" hangingPunct="1">
              <a:spcBef>
                <a:spcPct val="25000"/>
              </a:spcBef>
              <a:spcAft>
                <a:spcPct val="0"/>
              </a:spcAft>
              <a:buClr>
                <a:srgbClr val="007DC3"/>
              </a:buClr>
              <a:buSzPct val="75000"/>
              <a:buFont typeface="Wingdings" panose="05000000000000000000" pitchFamily="2" charset="2"/>
              <a:buChar char="q"/>
              <a:defRPr sz="2000">
                <a:solidFill>
                  <a:srgbClr val="3C4B5A"/>
                </a:solidFill>
                <a:latin typeface="+mn-lt"/>
              </a:defRPr>
            </a:lvl3pPr>
            <a:lvl4pPr marL="1600200" indent="-228600" algn="l" rtl="0" eaLnBrk="1" fontAlgn="base" hangingPunct="1">
              <a:spcBef>
                <a:spcPct val="20000"/>
              </a:spcBef>
              <a:spcAft>
                <a:spcPct val="0"/>
              </a:spcAft>
              <a:buClr>
                <a:srgbClr val="007DC3"/>
              </a:buClr>
              <a:buSzPct val="70000"/>
              <a:buFont typeface="Wingdings" panose="05000000000000000000" pitchFamily="2" charset="2"/>
              <a:buChar char="¨"/>
              <a:defRPr>
                <a:solidFill>
                  <a:srgbClr val="3C4B5A"/>
                </a:solidFill>
                <a:latin typeface="+mn-lt"/>
              </a:defRPr>
            </a:lvl4pPr>
            <a:lvl5pPr marL="2057400" indent="-228600" algn="l" rtl="0" eaLnBrk="1" fontAlgn="base" hangingPunct="1">
              <a:spcBef>
                <a:spcPct val="20000"/>
              </a:spcBef>
              <a:spcAft>
                <a:spcPct val="0"/>
              </a:spcAft>
              <a:buClr>
                <a:srgbClr val="007DC3"/>
              </a:buClr>
              <a:buFont typeface="Wingdings" panose="05000000000000000000" pitchFamily="2" charset="2"/>
              <a:buChar char="§"/>
              <a:defRPr>
                <a:solidFill>
                  <a:srgbClr val="3C4B5A"/>
                </a:solidFill>
                <a:latin typeface="+mn-lt"/>
              </a:defRPr>
            </a:lvl5pPr>
            <a:lvl6pPr marL="25146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6pPr>
            <a:lvl7pPr marL="29718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7pPr>
            <a:lvl8pPr marL="34290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8pPr>
            <a:lvl9pPr marL="3886200" indent="-228600" algn="l" rtl="0" eaLnBrk="1" fontAlgn="base" hangingPunct="1">
              <a:spcBef>
                <a:spcPct val="20000"/>
              </a:spcBef>
              <a:spcAft>
                <a:spcPct val="0"/>
              </a:spcAft>
              <a:buClr>
                <a:srgbClr val="007DC3"/>
              </a:buClr>
              <a:buFont typeface="Wingdings" pitchFamily="2" charset="2"/>
              <a:buChar char="§"/>
              <a:defRPr>
                <a:solidFill>
                  <a:srgbClr val="3C4B5A"/>
                </a:solidFill>
                <a:latin typeface="+mn-lt"/>
              </a:defRPr>
            </a:lvl9pPr>
          </a:lstStyle>
          <a:p>
            <a:pPr marL="0" indent="0" algn="ctr">
              <a:buNone/>
              <a:defRPr/>
            </a:pPr>
            <a:r>
              <a:rPr lang="en-US" sz="2000">
                <a:solidFill>
                  <a:schemeClr val="tx1"/>
                </a:solidFill>
                <a:latin typeface="Arial"/>
              </a:rPr>
              <a:t>Melissa Cross</a:t>
            </a:r>
            <a:br>
              <a:rPr lang="en-US" sz="2000">
                <a:solidFill>
                  <a:schemeClr val="tx1"/>
                </a:solidFill>
                <a:latin typeface="Arial"/>
              </a:rPr>
            </a:br>
            <a:r>
              <a:rPr lang="en-US" sz="2000">
                <a:solidFill>
                  <a:schemeClr val="tx1"/>
                </a:solidFill>
                <a:latin typeface="Arial"/>
              </a:rPr>
              <a:t>Education Manager</a:t>
            </a:r>
            <a:br>
              <a:rPr lang="en-US" sz="2000">
                <a:latin typeface="Arial"/>
              </a:rPr>
            </a:br>
            <a:r>
              <a:rPr lang="en-US" sz="2000">
                <a:latin typeface="Arial"/>
                <a:hlinkClick r:id="rId4"/>
              </a:rPr>
              <a:t>mcross@cahme.org</a:t>
            </a:r>
            <a:br>
              <a:rPr lang="en-US" sz="2000">
                <a:latin typeface="Arial"/>
              </a:rPr>
            </a:br>
            <a:r>
              <a:rPr lang="en-US" sz="2000">
                <a:solidFill>
                  <a:schemeClr val="tx1"/>
                </a:solidFill>
                <a:latin typeface="Arial"/>
              </a:rPr>
              <a:t>301-298-1820 ext. 703</a:t>
            </a:r>
          </a:p>
        </p:txBody>
      </p:sp>
      <p:pic>
        <p:nvPicPr>
          <p:cNvPr id="9" name="Picture 8" descr="A screenshot of a social media post&#10;&#10;Description automatically generated">
            <a:extLst>
              <a:ext uri="{FF2B5EF4-FFF2-40B4-BE49-F238E27FC236}">
                <a16:creationId xmlns:a16="http://schemas.microsoft.com/office/drawing/2014/main" id="{78C86223-1C86-9142-ACFC-FB868DB921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5001" y="2781841"/>
            <a:ext cx="4571999" cy="2660726"/>
          </a:xfrm>
          <a:prstGeom prst="rect">
            <a:avLst/>
          </a:prstGeom>
          <a:ln>
            <a:solidFill>
              <a:schemeClr val="tx1"/>
            </a:solidFill>
          </a:ln>
        </p:spPr>
      </p:pic>
      <p:sp>
        <p:nvSpPr>
          <p:cNvPr id="13" name="TextBox 12">
            <a:extLst>
              <a:ext uri="{FF2B5EF4-FFF2-40B4-BE49-F238E27FC236}">
                <a16:creationId xmlns:a16="http://schemas.microsoft.com/office/drawing/2014/main" id="{C48BAB3D-791F-4841-B95C-E26DA6EBCDBD}"/>
              </a:ext>
            </a:extLst>
          </p:cNvPr>
          <p:cNvSpPr txBox="1"/>
          <p:nvPr/>
        </p:nvSpPr>
        <p:spPr>
          <a:xfrm>
            <a:off x="3339935" y="2055018"/>
            <a:ext cx="5727865" cy="461665"/>
          </a:xfrm>
          <a:prstGeom prst="rect">
            <a:avLst/>
          </a:prstGeom>
          <a:noFill/>
        </p:spPr>
        <p:txBody>
          <a:bodyPr wrap="square" lIns="91440" tIns="45720" rIns="91440" bIns="45720" rtlCol="0" anchor="t">
            <a:spAutoFit/>
          </a:bodyPr>
          <a:lstStyle/>
          <a:p>
            <a:r>
              <a:rPr lang="en-US" sz="2400">
                <a:latin typeface="+mn-lt"/>
                <a:cs typeface="Calibri"/>
              </a:rPr>
              <a:t>Thank you for joining today’s session! </a:t>
            </a:r>
            <a:endParaRPr lang="en-US" sz="2400">
              <a:latin typeface="+mn-lt"/>
              <a:cs typeface="Calibri" panose="020F0502020204030204" pitchFamily="34" charset="0"/>
            </a:endParaRPr>
          </a:p>
        </p:txBody>
      </p:sp>
    </p:spTree>
    <p:extLst>
      <p:ext uri="{BB962C8B-B14F-4D97-AF65-F5344CB8AC3E}">
        <p14:creationId xmlns:p14="http://schemas.microsoft.com/office/powerpoint/2010/main" val="78357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6117239" y="0"/>
            <a:ext cx="6096000" cy="67379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4512159" y="3337425"/>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E2DF3D32-7848-4F94-BA28-2A857F521214}"/>
              </a:ext>
            </a:extLst>
          </p:cNvPr>
          <p:cNvGrpSpPr/>
          <p:nvPr/>
        </p:nvGrpSpPr>
        <p:grpSpPr>
          <a:xfrm>
            <a:off x="301259" y="3068960"/>
            <a:ext cx="5520115" cy="3789039"/>
            <a:chOff x="1984636" y="3684367"/>
            <a:chExt cx="2031370" cy="1601342"/>
          </a:xfrm>
        </p:grpSpPr>
        <p:sp>
          <p:nvSpPr>
            <p:cNvPr id="86" name="TextBox 85">
              <a:extLst>
                <a:ext uri="{FF2B5EF4-FFF2-40B4-BE49-F238E27FC236}">
                  <a16:creationId xmlns:a16="http://schemas.microsoft.com/office/drawing/2014/main" id="{77C18B9C-E178-470A-8B31-81D5698270B2}"/>
                </a:ext>
              </a:extLst>
            </p:cNvPr>
            <p:cNvSpPr txBox="1"/>
            <p:nvPr/>
          </p:nvSpPr>
          <p:spPr>
            <a:xfrm>
              <a:off x="2273971" y="3825492"/>
              <a:ext cx="1471754" cy="378050"/>
            </a:xfrm>
            <a:prstGeom prst="rect">
              <a:avLst/>
            </a:prstGeom>
            <a:noFill/>
          </p:spPr>
          <p:txBody>
            <a:bodyPr wrap="square" rtlCol="0" anchor="ctr">
              <a:spAutoFit/>
            </a:bodyPr>
            <a:lstStyle/>
            <a:p>
              <a:pPr algn="ct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MHA Program Director &amp; Associate Professor</a:t>
              </a:r>
            </a:p>
            <a:p>
              <a:pPr algn="ct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University of Kentucky</a:t>
              </a:r>
            </a:p>
            <a:p>
              <a:pPr algn="ct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College of Public Health</a:t>
              </a:r>
            </a:p>
            <a:p>
              <a:pPr algn="ctr"/>
              <a:r>
                <a:rPr lang="en-US" sz="12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Lexington, Kentucky</a:t>
              </a:r>
            </a:p>
          </p:txBody>
        </p:sp>
        <p:sp>
          <p:nvSpPr>
            <p:cNvPr id="87" name="TextBox 86">
              <a:extLst>
                <a:ext uri="{FF2B5EF4-FFF2-40B4-BE49-F238E27FC236}">
                  <a16:creationId xmlns:a16="http://schemas.microsoft.com/office/drawing/2014/main" id="{9AD8F57C-9205-4059-BC07-710D0964F160}"/>
                </a:ext>
              </a:extLst>
            </p:cNvPr>
            <p:cNvSpPr txBox="1"/>
            <p:nvPr/>
          </p:nvSpPr>
          <p:spPr>
            <a:xfrm>
              <a:off x="1984636" y="3684367"/>
              <a:ext cx="2031370" cy="148099"/>
            </a:xfrm>
            <a:prstGeom prst="rect">
              <a:avLst/>
            </a:prstGeom>
            <a:noFill/>
          </p:spPr>
          <p:txBody>
            <a:bodyPr wrap="square" rtlCol="0">
              <a:spAutoFit/>
            </a:bodyPr>
            <a:lstStyle/>
            <a:p>
              <a:pPr algn="ctr">
                <a:lnSpc>
                  <a:spcPts val="1700"/>
                </a:lnSpc>
              </a:pPr>
              <a:r>
                <a:rPr lang="en-US" sz="2400" dirty="0">
                  <a:latin typeface="Open Sans" panose="020B0606030504020204" pitchFamily="34" charset="0"/>
                  <a:ea typeface="Open Sans" panose="020B0606030504020204" pitchFamily="34" charset="0"/>
                  <a:cs typeface="Open Sans" panose="020B0606030504020204" pitchFamily="34" charset="0"/>
                </a:rPr>
                <a:t>Maureen Connelly Jones, RN, PhD</a:t>
              </a:r>
            </a:p>
          </p:txBody>
        </p:sp>
        <p:sp>
          <p:nvSpPr>
            <p:cNvPr id="88" name="TextBox 87">
              <a:extLst>
                <a:ext uri="{FF2B5EF4-FFF2-40B4-BE49-F238E27FC236}">
                  <a16:creationId xmlns:a16="http://schemas.microsoft.com/office/drawing/2014/main" id="{37AD9D2C-6E7F-428C-9DC5-A02AA57C9663}"/>
                </a:ext>
              </a:extLst>
            </p:cNvPr>
            <p:cNvSpPr txBox="1"/>
            <p:nvPr/>
          </p:nvSpPr>
          <p:spPr>
            <a:xfrm>
              <a:off x="2176322" y="4203542"/>
              <a:ext cx="1553183" cy="1082167"/>
            </a:xfrm>
            <a:prstGeom prst="rect">
              <a:avLst/>
            </a:prstGeom>
            <a:noFill/>
          </p:spPr>
          <p:txBody>
            <a:bodyPr wrap="square" rtlCol="0">
              <a:spAutoFit/>
            </a:bodyPr>
            <a:lstStyle/>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Clinical Foundations:  RN, Paramedic, Flight Nurse</a:t>
              </a:r>
            </a:p>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Clinical educator:  med/surg, med/</a:t>
              </a:r>
              <a:r>
                <a:rPr lang="en-US" sz="11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onc</a:t>
              </a: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emergency</a:t>
              </a:r>
            </a:p>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Higher Education 24 years: Nursing, Health Policy, and Management</a:t>
              </a:r>
            </a:p>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Curriculum and Competency-Based Education Consulting</a:t>
              </a:r>
            </a:p>
            <a:p>
              <a:pPr algn="ctr">
                <a:lnSpc>
                  <a:spcPts val="1500"/>
                </a:lnSpc>
              </a:pPr>
              <a:endPar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CAHME</a:t>
              </a:r>
            </a:p>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Fellow - 4 years</a:t>
              </a:r>
            </a:p>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Accreditation Council</a:t>
              </a:r>
            </a:p>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Standards Council</a:t>
              </a:r>
            </a:p>
            <a:p>
              <a:pPr algn="ctr">
                <a:lnSpc>
                  <a:spcPts val="1500"/>
                </a:lnSpc>
              </a:pPr>
              <a:r>
                <a:rPr lang="en-US" sz="11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CAHME Criterion Taskforce</a:t>
              </a:r>
            </a:p>
            <a:p>
              <a:pPr algn="ctr">
                <a:lnSpc>
                  <a:spcPts val="1500"/>
                </a:lnSpc>
              </a:pPr>
              <a:endParaRPr lang="en-US" sz="9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9" name="Group 88">
              <a:extLst>
                <a:ext uri="{FF2B5EF4-FFF2-40B4-BE49-F238E27FC236}">
                  <a16:creationId xmlns:a16="http://schemas.microsoft.com/office/drawing/2014/main" id="{A304206C-2862-4237-9777-85306DEE0F85}"/>
                </a:ext>
              </a:extLst>
            </p:cNvPr>
            <p:cNvGrpSpPr/>
            <p:nvPr/>
          </p:nvGrpSpPr>
          <p:grpSpPr>
            <a:xfrm>
              <a:off x="2618680" y="5180454"/>
              <a:ext cx="769300" cy="103291"/>
              <a:chOff x="3775994" y="5398868"/>
              <a:chExt cx="501004" cy="67268"/>
            </a:xfrm>
          </p:grpSpPr>
          <p:sp>
            <p:nvSpPr>
              <p:cNvPr id="98" name="AutoShape 1">
                <a:extLst>
                  <a:ext uri="{FF2B5EF4-FFF2-40B4-BE49-F238E27FC236}">
                    <a16:creationId xmlns:a16="http://schemas.microsoft.com/office/drawing/2014/main" id="{7EDD1052-FBCA-4907-9633-60079D4558C8}"/>
                  </a:ext>
                </a:extLst>
              </p:cNvPr>
              <p:cNvSpPr>
                <a:spLocks/>
              </p:cNvSpPr>
              <p:nvPr/>
            </p:nvSpPr>
            <p:spPr bwMode="auto">
              <a:xfrm>
                <a:off x="3775994" y="5398868"/>
                <a:ext cx="82771" cy="67268"/>
              </a:xfrm>
              <a:custGeom>
                <a:avLst/>
                <a:gdLst/>
                <a:ahLst/>
                <a:cxnLst/>
                <a:rect l="0" t="0" r="r" b="b"/>
                <a:pathLst>
                  <a:path w="21600" h="21600">
                    <a:moveTo>
                      <a:pt x="21600" y="2556"/>
                    </a:moveTo>
                    <a:cubicBezTo>
                      <a:pt x="20805" y="2990"/>
                      <a:pt x="19951" y="3284"/>
                      <a:pt x="19055" y="3415"/>
                    </a:cubicBezTo>
                    <a:cubicBezTo>
                      <a:pt x="19970" y="2740"/>
                      <a:pt x="20673" y="1672"/>
                      <a:pt x="21003" y="399"/>
                    </a:cubicBezTo>
                    <a:cubicBezTo>
                      <a:pt x="20147" y="1023"/>
                      <a:pt x="19199" y="1477"/>
                      <a:pt x="18189" y="1721"/>
                    </a:cubicBezTo>
                    <a:cubicBezTo>
                      <a:pt x="17381" y="662"/>
                      <a:pt x="16229" y="0"/>
                      <a:pt x="14954" y="0"/>
                    </a:cubicBezTo>
                    <a:cubicBezTo>
                      <a:pt x="12507" y="0"/>
                      <a:pt x="10523" y="2441"/>
                      <a:pt x="10523" y="5453"/>
                    </a:cubicBezTo>
                    <a:cubicBezTo>
                      <a:pt x="10523" y="5880"/>
                      <a:pt x="10562" y="6296"/>
                      <a:pt x="10638" y="6695"/>
                    </a:cubicBezTo>
                    <a:cubicBezTo>
                      <a:pt x="6955" y="6468"/>
                      <a:pt x="3690" y="4297"/>
                      <a:pt x="1504" y="998"/>
                    </a:cubicBezTo>
                    <a:cubicBezTo>
                      <a:pt x="1122" y="1803"/>
                      <a:pt x="904" y="2739"/>
                      <a:pt x="904" y="3739"/>
                    </a:cubicBezTo>
                    <a:cubicBezTo>
                      <a:pt x="904" y="5631"/>
                      <a:pt x="1686" y="7300"/>
                      <a:pt x="2876" y="8278"/>
                    </a:cubicBezTo>
                    <a:cubicBezTo>
                      <a:pt x="2149" y="8250"/>
                      <a:pt x="1466" y="8004"/>
                      <a:pt x="868" y="7596"/>
                    </a:cubicBezTo>
                    <a:cubicBezTo>
                      <a:pt x="867" y="7619"/>
                      <a:pt x="867" y="7642"/>
                      <a:pt x="867" y="7665"/>
                    </a:cubicBezTo>
                    <a:cubicBezTo>
                      <a:pt x="867" y="10307"/>
                      <a:pt x="2395" y="12510"/>
                      <a:pt x="4423" y="13011"/>
                    </a:cubicBezTo>
                    <a:cubicBezTo>
                      <a:pt x="4051" y="13136"/>
                      <a:pt x="3659" y="13203"/>
                      <a:pt x="3255" y="13203"/>
                    </a:cubicBezTo>
                    <a:cubicBezTo>
                      <a:pt x="2969" y="13203"/>
                      <a:pt x="2692" y="13169"/>
                      <a:pt x="2421" y="13105"/>
                    </a:cubicBezTo>
                    <a:cubicBezTo>
                      <a:pt x="2985" y="15271"/>
                      <a:pt x="4622" y="16848"/>
                      <a:pt x="6561" y="16892"/>
                    </a:cubicBezTo>
                    <a:cubicBezTo>
                      <a:pt x="5044" y="18355"/>
                      <a:pt x="3134" y="19226"/>
                      <a:pt x="1057" y="19226"/>
                    </a:cubicBezTo>
                    <a:cubicBezTo>
                      <a:pt x="699" y="19226"/>
                      <a:pt x="347" y="19201"/>
                      <a:pt x="0" y="19149"/>
                    </a:cubicBezTo>
                    <a:cubicBezTo>
                      <a:pt x="1961" y="20698"/>
                      <a:pt x="4291" y="21600"/>
                      <a:pt x="6793" y="21600"/>
                    </a:cubicBezTo>
                    <a:cubicBezTo>
                      <a:pt x="14944" y="21600"/>
                      <a:pt x="19401" y="13291"/>
                      <a:pt x="19401" y="6085"/>
                    </a:cubicBezTo>
                    <a:cubicBezTo>
                      <a:pt x="19401" y="5848"/>
                      <a:pt x="19397" y="5613"/>
                      <a:pt x="19389" y="5380"/>
                    </a:cubicBezTo>
                    <a:cubicBezTo>
                      <a:pt x="20255" y="4610"/>
                      <a:pt x="21006" y="3650"/>
                      <a:pt x="21600" y="2556"/>
                    </a:cubicBezTo>
                    <a:cubicBezTo>
                      <a:pt x="21600" y="2556"/>
                      <a:pt x="21600" y="2556"/>
                      <a:pt x="21600" y="2556"/>
                    </a:cubicBezTo>
                    <a:close/>
                    <a:moveTo>
                      <a:pt x="21600" y="2556"/>
                    </a:moveTo>
                  </a:path>
                </a:pathLst>
              </a:custGeom>
              <a:solidFill>
                <a:schemeClr val="bg1"/>
              </a:solidFill>
              <a:ln>
                <a:noFill/>
              </a:ln>
            </p:spPr>
            <p:txBody>
              <a:bodyPr lIns="0" tIns="0" rIns="0" bIns="0"/>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6" name="AutoShape 21">
                <a:extLst>
                  <a:ext uri="{FF2B5EF4-FFF2-40B4-BE49-F238E27FC236}">
                    <a16:creationId xmlns:a16="http://schemas.microsoft.com/office/drawing/2014/main" id="{84E9A208-0AFF-41A7-87DC-C4F6B026A48E}"/>
                  </a:ext>
                </a:extLst>
              </p:cNvPr>
              <p:cNvSpPr>
                <a:spLocks/>
              </p:cNvSpPr>
              <p:nvPr/>
            </p:nvSpPr>
            <p:spPr bwMode="auto">
              <a:xfrm>
                <a:off x="3994094" y="5402088"/>
                <a:ext cx="60863" cy="60864"/>
              </a:xfrm>
              <a:custGeom>
                <a:avLst/>
                <a:gdLst/>
                <a:ahLst/>
                <a:cxnLst/>
                <a:rect l="0" t="0" r="r" b="b"/>
                <a:pathLst>
                  <a:path w="21600" h="21600">
                    <a:moveTo>
                      <a:pt x="18362" y="2163"/>
                    </a:moveTo>
                    <a:lnTo>
                      <a:pt x="18362" y="5400"/>
                    </a:lnTo>
                    <a:lnTo>
                      <a:pt x="16200" y="5400"/>
                    </a:lnTo>
                    <a:cubicBezTo>
                      <a:pt x="15551" y="5400"/>
                      <a:pt x="15119" y="5832"/>
                      <a:pt x="15119" y="6482"/>
                    </a:cubicBezTo>
                    <a:lnTo>
                      <a:pt x="15119" y="8638"/>
                    </a:lnTo>
                    <a:lnTo>
                      <a:pt x="18362" y="8638"/>
                    </a:lnTo>
                    <a:lnTo>
                      <a:pt x="18362" y="11881"/>
                    </a:lnTo>
                    <a:lnTo>
                      <a:pt x="15119" y="11881"/>
                    </a:lnTo>
                    <a:lnTo>
                      <a:pt x="15119" y="19438"/>
                    </a:lnTo>
                    <a:lnTo>
                      <a:pt x="11881" y="19438"/>
                    </a:lnTo>
                    <a:lnTo>
                      <a:pt x="11881" y="11881"/>
                    </a:lnTo>
                    <a:lnTo>
                      <a:pt x="9719" y="11881"/>
                    </a:lnTo>
                    <a:lnTo>
                      <a:pt x="9719" y="8638"/>
                    </a:lnTo>
                    <a:lnTo>
                      <a:pt x="11881" y="8638"/>
                    </a:lnTo>
                    <a:lnTo>
                      <a:pt x="11881" y="5938"/>
                    </a:lnTo>
                    <a:cubicBezTo>
                      <a:pt x="11881" y="3888"/>
                      <a:pt x="13606" y="2163"/>
                      <a:pt x="15662" y="2163"/>
                    </a:cubicBezTo>
                    <a:cubicBezTo>
                      <a:pt x="15662" y="2163"/>
                      <a:pt x="18362" y="2163"/>
                      <a:pt x="18362" y="2163"/>
                    </a:cubicBezTo>
                    <a:close/>
                    <a:moveTo>
                      <a:pt x="19438" y="0"/>
                    </a:moveTo>
                    <a:lnTo>
                      <a:pt x="2163" y="0"/>
                    </a:lnTo>
                    <a:cubicBezTo>
                      <a:pt x="971" y="0"/>
                      <a:pt x="0" y="971"/>
                      <a:pt x="0" y="2163"/>
                    </a:cubicBezTo>
                    <a:lnTo>
                      <a:pt x="0" y="19438"/>
                    </a:lnTo>
                    <a:cubicBezTo>
                      <a:pt x="0" y="20630"/>
                      <a:pt x="971" y="21600"/>
                      <a:pt x="2163" y="21600"/>
                    </a:cubicBezTo>
                    <a:lnTo>
                      <a:pt x="19438" y="21600"/>
                    </a:lnTo>
                    <a:cubicBezTo>
                      <a:pt x="20630" y="21600"/>
                      <a:pt x="21600" y="20630"/>
                      <a:pt x="21600" y="19438"/>
                    </a:cubicBezTo>
                    <a:lnTo>
                      <a:pt x="21600" y="2163"/>
                    </a:lnTo>
                    <a:cubicBezTo>
                      <a:pt x="21600" y="971"/>
                      <a:pt x="20630" y="0"/>
                      <a:pt x="19438" y="0"/>
                    </a:cubicBezTo>
                    <a:cubicBezTo>
                      <a:pt x="19438" y="0"/>
                      <a:pt x="19438" y="0"/>
                      <a:pt x="19438" y="0"/>
                    </a:cubicBezTo>
                    <a:close/>
                    <a:moveTo>
                      <a:pt x="19438" y="0"/>
                    </a:moveTo>
                  </a:path>
                </a:pathLst>
              </a:custGeom>
              <a:solidFill>
                <a:schemeClr val="bg1"/>
              </a:solidFill>
              <a:ln>
                <a:noFill/>
              </a:ln>
            </p:spPr>
            <p:txBody>
              <a:bodyPr lIns="0" tIns="0" rIns="0" bIns="0"/>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4" name="AutoShape 18">
                <a:extLst>
                  <a:ext uri="{FF2B5EF4-FFF2-40B4-BE49-F238E27FC236}">
                    <a16:creationId xmlns:a16="http://schemas.microsoft.com/office/drawing/2014/main" id="{05538B43-D069-42C4-87DC-359DE94A3A3B}"/>
                  </a:ext>
                </a:extLst>
              </p:cNvPr>
              <p:cNvSpPr>
                <a:spLocks/>
              </p:cNvSpPr>
              <p:nvPr/>
            </p:nvSpPr>
            <p:spPr bwMode="auto">
              <a:xfrm>
                <a:off x="4186373" y="5403570"/>
                <a:ext cx="90625" cy="57893"/>
              </a:xfrm>
              <a:custGeom>
                <a:avLst/>
                <a:gdLst/>
                <a:ahLst/>
                <a:cxnLst/>
                <a:rect l="0" t="0" r="r" b="b"/>
                <a:pathLst>
                  <a:path w="21574" h="21486">
                    <a:moveTo>
                      <a:pt x="21169" y="9121"/>
                    </a:moveTo>
                    <a:lnTo>
                      <a:pt x="19513" y="9121"/>
                    </a:lnTo>
                    <a:lnTo>
                      <a:pt x="19513" y="6544"/>
                    </a:lnTo>
                    <a:cubicBezTo>
                      <a:pt x="19513" y="6195"/>
                      <a:pt x="19331" y="5914"/>
                      <a:pt x="19108" y="5914"/>
                    </a:cubicBezTo>
                    <a:lnTo>
                      <a:pt x="17714" y="5914"/>
                    </a:lnTo>
                    <a:cubicBezTo>
                      <a:pt x="17491" y="5914"/>
                      <a:pt x="17309" y="6195"/>
                      <a:pt x="17309" y="6544"/>
                    </a:cubicBezTo>
                    <a:lnTo>
                      <a:pt x="17309" y="9121"/>
                    </a:lnTo>
                    <a:lnTo>
                      <a:pt x="15653" y="9121"/>
                    </a:lnTo>
                    <a:cubicBezTo>
                      <a:pt x="15428" y="9121"/>
                      <a:pt x="15247" y="9404"/>
                      <a:pt x="15247" y="9753"/>
                    </a:cubicBezTo>
                    <a:lnTo>
                      <a:pt x="15247" y="11921"/>
                    </a:lnTo>
                    <a:cubicBezTo>
                      <a:pt x="15247" y="12270"/>
                      <a:pt x="15428" y="12553"/>
                      <a:pt x="15653" y="12553"/>
                    </a:cubicBezTo>
                    <a:lnTo>
                      <a:pt x="17309" y="12553"/>
                    </a:lnTo>
                    <a:lnTo>
                      <a:pt x="17309" y="15130"/>
                    </a:lnTo>
                    <a:cubicBezTo>
                      <a:pt x="17309" y="15479"/>
                      <a:pt x="17491" y="15762"/>
                      <a:pt x="17714" y="15762"/>
                    </a:cubicBezTo>
                    <a:lnTo>
                      <a:pt x="19108" y="15762"/>
                    </a:lnTo>
                    <a:cubicBezTo>
                      <a:pt x="19331" y="15762"/>
                      <a:pt x="19513" y="15479"/>
                      <a:pt x="19513" y="15130"/>
                    </a:cubicBezTo>
                    <a:lnTo>
                      <a:pt x="19513" y="12553"/>
                    </a:lnTo>
                    <a:lnTo>
                      <a:pt x="21169" y="12553"/>
                    </a:lnTo>
                    <a:cubicBezTo>
                      <a:pt x="21393" y="12553"/>
                      <a:pt x="21574" y="12270"/>
                      <a:pt x="21574" y="11921"/>
                    </a:cubicBezTo>
                    <a:lnTo>
                      <a:pt x="21574" y="9753"/>
                    </a:lnTo>
                    <a:cubicBezTo>
                      <a:pt x="21574" y="9404"/>
                      <a:pt x="21393" y="9121"/>
                      <a:pt x="21169" y="9121"/>
                    </a:cubicBezTo>
                    <a:close/>
                    <a:moveTo>
                      <a:pt x="7107" y="9603"/>
                    </a:moveTo>
                    <a:lnTo>
                      <a:pt x="7107" y="12241"/>
                    </a:lnTo>
                    <a:cubicBezTo>
                      <a:pt x="7107" y="12637"/>
                      <a:pt x="7314" y="12960"/>
                      <a:pt x="7569" y="12960"/>
                    </a:cubicBezTo>
                    <a:lnTo>
                      <a:pt x="10940" y="12960"/>
                    </a:lnTo>
                    <a:cubicBezTo>
                      <a:pt x="10349" y="15563"/>
                      <a:pt x="8746" y="17430"/>
                      <a:pt x="6870" y="17408"/>
                    </a:cubicBezTo>
                    <a:cubicBezTo>
                      <a:pt x="4594" y="17382"/>
                      <a:pt x="2712" y="14548"/>
                      <a:pt x="2623" y="11008"/>
                    </a:cubicBezTo>
                    <a:cubicBezTo>
                      <a:pt x="2529" y="7212"/>
                      <a:pt x="4485" y="4078"/>
                      <a:pt x="6902" y="4078"/>
                    </a:cubicBezTo>
                    <a:cubicBezTo>
                      <a:pt x="8007" y="4078"/>
                      <a:pt x="9016" y="4733"/>
                      <a:pt x="9776" y="5808"/>
                    </a:cubicBezTo>
                    <a:cubicBezTo>
                      <a:pt x="9957" y="6063"/>
                      <a:pt x="10231" y="6064"/>
                      <a:pt x="10409" y="5804"/>
                    </a:cubicBezTo>
                    <a:lnTo>
                      <a:pt x="11647" y="3991"/>
                    </a:lnTo>
                    <a:cubicBezTo>
                      <a:pt x="11840" y="3707"/>
                      <a:pt x="11840" y="3228"/>
                      <a:pt x="11648" y="2944"/>
                    </a:cubicBezTo>
                    <a:cubicBezTo>
                      <a:pt x="10442" y="1165"/>
                      <a:pt x="8824" y="57"/>
                      <a:pt x="7040" y="2"/>
                    </a:cubicBezTo>
                    <a:cubicBezTo>
                      <a:pt x="3235" y="-114"/>
                      <a:pt x="27" y="4743"/>
                      <a:pt x="0" y="10667"/>
                    </a:cubicBezTo>
                    <a:cubicBezTo>
                      <a:pt x="-26" y="16636"/>
                      <a:pt x="3074" y="21486"/>
                      <a:pt x="6902" y="21486"/>
                    </a:cubicBezTo>
                    <a:cubicBezTo>
                      <a:pt x="10584" y="21486"/>
                      <a:pt x="13591" y="16999"/>
                      <a:pt x="13793" y="11347"/>
                    </a:cubicBezTo>
                    <a:cubicBezTo>
                      <a:pt x="13798" y="11277"/>
                      <a:pt x="13802" y="8882"/>
                      <a:pt x="13802" y="8882"/>
                    </a:cubicBezTo>
                    <a:lnTo>
                      <a:pt x="7569" y="8882"/>
                    </a:lnTo>
                    <a:cubicBezTo>
                      <a:pt x="7314" y="8882"/>
                      <a:pt x="7107" y="9205"/>
                      <a:pt x="7107" y="9603"/>
                    </a:cubicBezTo>
                    <a:close/>
                    <a:moveTo>
                      <a:pt x="7107" y="9603"/>
                    </a:moveTo>
                  </a:path>
                </a:pathLst>
              </a:custGeom>
              <a:solidFill>
                <a:schemeClr val="bg1"/>
              </a:solidFill>
              <a:ln>
                <a:noFill/>
              </a:ln>
            </p:spPr>
            <p:txBody>
              <a:bodyPr lIns="0" tIns="0" rIns="0" bIns="0"/>
              <a:lstStyle/>
              <a:p>
                <a:endParaRPr lang="en-US">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99" name="Group 98">
            <a:extLst>
              <a:ext uri="{FF2B5EF4-FFF2-40B4-BE49-F238E27FC236}">
                <a16:creationId xmlns:a16="http://schemas.microsoft.com/office/drawing/2014/main" id="{26F45958-3A85-4970-81C0-EAF3C4260ED5}"/>
              </a:ext>
            </a:extLst>
          </p:cNvPr>
          <p:cNvGrpSpPr/>
          <p:nvPr/>
        </p:nvGrpSpPr>
        <p:grpSpPr>
          <a:xfrm>
            <a:off x="6528047" y="3068960"/>
            <a:ext cx="4978520" cy="3416254"/>
            <a:chOff x="1890311" y="3684367"/>
            <a:chExt cx="2125695" cy="1708863"/>
          </a:xfrm>
        </p:grpSpPr>
        <p:sp>
          <p:nvSpPr>
            <p:cNvPr id="100" name="TextBox 99">
              <a:extLst>
                <a:ext uri="{FF2B5EF4-FFF2-40B4-BE49-F238E27FC236}">
                  <a16:creationId xmlns:a16="http://schemas.microsoft.com/office/drawing/2014/main" id="{5601559E-DF56-4B7C-A36F-1FD3FE5991C5}"/>
                </a:ext>
              </a:extLst>
            </p:cNvPr>
            <p:cNvSpPr txBox="1"/>
            <p:nvPr/>
          </p:nvSpPr>
          <p:spPr>
            <a:xfrm>
              <a:off x="2432650" y="3846831"/>
              <a:ext cx="1135341" cy="415677"/>
            </a:xfrm>
            <a:prstGeom prst="rect">
              <a:avLst/>
            </a:prstGeom>
            <a:noFill/>
          </p:spPr>
          <p:txBody>
            <a:bodyPr wrap="square" rtlCol="0" anchor="ctr">
              <a:spAutoFit/>
            </a:bodyP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Assistant Professor</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H-E-B School of Business</a:t>
              </a:r>
            </a:p>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University of the Incarnate Word, San Antonio, Texas</a:t>
              </a:r>
            </a:p>
          </p:txBody>
        </p:sp>
        <p:sp>
          <p:nvSpPr>
            <p:cNvPr id="101" name="TextBox 100">
              <a:extLst>
                <a:ext uri="{FF2B5EF4-FFF2-40B4-BE49-F238E27FC236}">
                  <a16:creationId xmlns:a16="http://schemas.microsoft.com/office/drawing/2014/main" id="{96D7EFE8-0247-4EE5-BB8C-F4FE0963C6E7}"/>
                </a:ext>
              </a:extLst>
            </p:cNvPr>
            <p:cNvSpPr txBox="1"/>
            <p:nvPr/>
          </p:nvSpPr>
          <p:spPr>
            <a:xfrm>
              <a:off x="1984636" y="3684367"/>
              <a:ext cx="2031370" cy="168645"/>
            </a:xfrm>
            <a:prstGeom prst="rect">
              <a:avLst/>
            </a:prstGeom>
            <a:noFill/>
          </p:spPr>
          <p:txBody>
            <a:bodyPr wrap="square" rtlCol="0">
              <a:spAutoFit/>
            </a:bodyPr>
            <a:lstStyle/>
            <a:p>
              <a:pPr algn="ctr">
                <a:lnSpc>
                  <a:spcPts val="1700"/>
                </a:lnSpc>
              </a:pP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Lynn Downs, PhD</a:t>
              </a:r>
            </a:p>
          </p:txBody>
        </p:sp>
        <p:sp>
          <p:nvSpPr>
            <p:cNvPr id="102" name="TextBox 101">
              <a:extLst>
                <a:ext uri="{FF2B5EF4-FFF2-40B4-BE49-F238E27FC236}">
                  <a16:creationId xmlns:a16="http://schemas.microsoft.com/office/drawing/2014/main" id="{1A80D165-44A9-4B5F-956E-8147B9127E11}"/>
                </a:ext>
              </a:extLst>
            </p:cNvPr>
            <p:cNvSpPr txBox="1"/>
            <p:nvPr/>
          </p:nvSpPr>
          <p:spPr>
            <a:xfrm>
              <a:off x="1890311" y="4292775"/>
              <a:ext cx="2059948" cy="1100455"/>
            </a:xfrm>
            <a:prstGeom prst="rect">
              <a:avLst/>
            </a:prstGeom>
            <a:noFill/>
          </p:spPr>
          <p:txBody>
            <a:bodyPr wrap="square" rtlCol="0">
              <a:spAutoFit/>
            </a:bodyPr>
            <a:lstStyle/>
            <a:p>
              <a:pPr algn="ctr">
                <a:lnSpc>
                  <a:spcPts val="1500"/>
                </a:lnSpc>
              </a:pPr>
              <a:r>
                <a:rPr lang="en-US" sz="1200" b="1" dirty="0">
                  <a:latin typeface="Open Sans" panose="020B0606030504020204" pitchFamily="34" charset="0"/>
                  <a:ea typeface="Open Sans" panose="020B0606030504020204" pitchFamily="34" charset="0"/>
                  <a:cs typeface="Open Sans" panose="020B0606030504020204" pitchFamily="34" charset="0"/>
                </a:rPr>
                <a:t>Health Care Administration Practitioner, US Navy 23 years</a:t>
              </a:r>
            </a:p>
            <a:p>
              <a:pPr algn="ctr">
                <a:lnSpc>
                  <a:spcPts val="1500"/>
                </a:lnSpc>
              </a:pPr>
              <a:r>
                <a:rPr lang="en-US" sz="1200" b="1" dirty="0">
                  <a:latin typeface="Open Sans" panose="020B0606030504020204" pitchFamily="34" charset="0"/>
                  <a:ea typeface="Open Sans" panose="020B0606030504020204" pitchFamily="34" charset="0"/>
                  <a:cs typeface="Open Sans" panose="020B0606030504020204" pitchFamily="34" charset="0"/>
                </a:rPr>
                <a:t>Assistant Professor Army-Baylor Program, Master in Health and Business Administration– 5 years </a:t>
              </a:r>
            </a:p>
            <a:p>
              <a:pPr algn="ctr">
                <a:lnSpc>
                  <a:spcPts val="1500"/>
                </a:lnSpc>
              </a:pPr>
              <a:r>
                <a:rPr lang="en-US" sz="1200" b="1" dirty="0">
                  <a:latin typeface="Open Sans" panose="020B0606030504020204" pitchFamily="34" charset="0"/>
                  <a:ea typeface="Open Sans" panose="020B0606030504020204" pitchFamily="34" charset="0"/>
                  <a:cs typeface="Open Sans" panose="020B0606030504020204" pitchFamily="34" charset="0"/>
                </a:rPr>
                <a:t>Past Regent, Central and South Texas, American College of Healthcare Executives</a:t>
              </a:r>
            </a:p>
            <a:p>
              <a:pPr marL="171450" indent="-171450" algn="ctr">
                <a:lnSpc>
                  <a:spcPts val="1500"/>
                </a:lnSpc>
                <a:buFont typeface="Arial" panose="020B0604020202020204" pitchFamily="34" charset="0"/>
                <a:buChar char="•"/>
              </a:pP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algn="ctr">
                <a:lnSpc>
                  <a:spcPts val="1500"/>
                </a:lnSpc>
              </a:pPr>
              <a:r>
                <a:rPr lang="en-US" sz="1200" b="1" dirty="0">
                  <a:latin typeface="Open Sans" panose="020B0606030504020204" pitchFamily="34" charset="0"/>
                  <a:ea typeface="Open Sans" panose="020B0606030504020204" pitchFamily="34" charset="0"/>
                  <a:cs typeface="Open Sans" panose="020B0606030504020204" pitchFamily="34" charset="0"/>
                </a:rPr>
                <a:t>CAHME</a:t>
              </a:r>
            </a:p>
            <a:p>
              <a:pPr algn="ctr">
                <a:lnSpc>
                  <a:spcPts val="1500"/>
                </a:lnSpc>
              </a:pPr>
              <a:r>
                <a:rPr lang="en-US" sz="1200" b="1" dirty="0">
                  <a:latin typeface="Open Sans" panose="020B0606030504020204" pitchFamily="34" charset="0"/>
                  <a:ea typeface="Open Sans" panose="020B0606030504020204" pitchFamily="34" charset="0"/>
                  <a:cs typeface="Open Sans" panose="020B0606030504020204" pitchFamily="34" charset="0"/>
                </a:rPr>
                <a:t>Fellow- 4 years</a:t>
              </a:r>
            </a:p>
            <a:p>
              <a:pPr algn="ctr">
                <a:lnSpc>
                  <a:spcPts val="1500"/>
                </a:lnSpc>
              </a:pPr>
              <a:r>
                <a:rPr lang="en-US" sz="1200" b="1" dirty="0">
                  <a:latin typeface="Open Sans" panose="020B0606030504020204" pitchFamily="34" charset="0"/>
                  <a:ea typeface="Open Sans" panose="020B0606030504020204" pitchFamily="34" charset="0"/>
                  <a:cs typeface="Open Sans" panose="020B0606030504020204" pitchFamily="34" charset="0"/>
                </a:rPr>
                <a:t>Accreditation Council</a:t>
              </a:r>
            </a:p>
            <a:p>
              <a:pPr algn="ctr">
                <a:lnSpc>
                  <a:spcPts val="1500"/>
                </a:lnSpc>
              </a:pPr>
              <a:r>
                <a:rPr lang="en-US" sz="1200" b="1" dirty="0">
                  <a:latin typeface="Open Sans" panose="020B0606030504020204" pitchFamily="34" charset="0"/>
                  <a:ea typeface="Open Sans" panose="020B0606030504020204" pitchFamily="34" charset="0"/>
                  <a:cs typeface="Open Sans" panose="020B0606030504020204" pitchFamily="34" charset="0"/>
                </a:rPr>
                <a:t>Chair, Substantiative Change Committee</a:t>
              </a:r>
            </a:p>
            <a:p>
              <a:pPr algn="ctr">
                <a:lnSpc>
                  <a:spcPts val="1500"/>
                </a:lnSpc>
              </a:pPr>
              <a:r>
                <a:rPr lang="en-US" sz="1200" b="1" dirty="0">
                  <a:latin typeface="Open Sans" panose="020B0606030504020204" pitchFamily="34" charset="0"/>
                  <a:ea typeface="Open Sans" panose="020B0606030504020204" pitchFamily="34" charset="0"/>
                  <a:cs typeface="Open Sans" panose="020B0606030504020204" pitchFamily="34" charset="0"/>
                </a:rPr>
                <a:t>Candidacy Committee</a:t>
              </a:r>
            </a:p>
          </p:txBody>
        </p:sp>
      </p:grpSp>
      <p:pic>
        <p:nvPicPr>
          <p:cNvPr id="4" name="Picture Placeholder 3">
            <a:extLst>
              <a:ext uri="{FF2B5EF4-FFF2-40B4-BE49-F238E27FC236}">
                <a16:creationId xmlns:a16="http://schemas.microsoft.com/office/drawing/2014/main" id="{8BC004B2-DD69-48DA-8D99-286C853426DB}"/>
              </a:ext>
            </a:extLst>
          </p:cNvPr>
          <p:cNvPicPr>
            <a:picLocks noGrp="1" noChangeAspect="1"/>
          </p:cNvPicPr>
          <p:nvPr>
            <p:ph type="pic" sz="quarter" idx="11"/>
          </p:nvPr>
        </p:nvPicPr>
        <p:blipFill>
          <a:blip r:embed="rId3"/>
          <a:srcRect l="12500" r="12500"/>
          <a:stretch>
            <a:fillRect/>
          </a:stretch>
        </p:blipFill>
        <p:spPr>
          <a:xfrm rot="5400000">
            <a:off x="1616075" y="258763"/>
            <a:ext cx="2551113" cy="2551112"/>
          </a:xfrm>
        </p:spPr>
      </p:pic>
      <p:pic>
        <p:nvPicPr>
          <p:cNvPr id="7" name="Picture Placeholder 6">
            <a:extLst>
              <a:ext uri="{FF2B5EF4-FFF2-40B4-BE49-F238E27FC236}">
                <a16:creationId xmlns:a16="http://schemas.microsoft.com/office/drawing/2014/main" id="{4ACBA994-DC4E-4F79-8861-8E703BE96157}"/>
              </a:ext>
            </a:extLst>
          </p:cNvPr>
          <p:cNvPicPr>
            <a:picLocks noGrp="1" noChangeAspect="1"/>
          </p:cNvPicPr>
          <p:nvPr>
            <p:ph type="pic" sz="quarter" idx="12"/>
          </p:nvPr>
        </p:nvPicPr>
        <p:blipFill>
          <a:blip r:embed="rId4"/>
          <a:srcRect/>
          <a:stretch>
            <a:fillRect/>
          </a:stretch>
        </p:blipFill>
        <p:spPr>
          <a:xfrm>
            <a:off x="7821613" y="323850"/>
            <a:ext cx="2551112" cy="2551113"/>
          </a:xfrm>
        </p:spPr>
      </p:pic>
    </p:spTree>
    <p:extLst>
      <p:ext uri="{BB962C8B-B14F-4D97-AF65-F5344CB8AC3E}">
        <p14:creationId xmlns:p14="http://schemas.microsoft.com/office/powerpoint/2010/main" val="337646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96BB63-98ED-4DA8-B97B-B089BC817413}"/>
              </a:ext>
            </a:extLst>
          </p:cNvPr>
          <p:cNvSpPr>
            <a:spLocks noGrp="1"/>
          </p:cNvSpPr>
          <p:nvPr>
            <p:ph type="title"/>
          </p:nvPr>
        </p:nvSpPr>
        <p:spPr>
          <a:xfrm>
            <a:off x="838200" y="136526"/>
            <a:ext cx="10515600" cy="1209390"/>
          </a:xfrm>
        </p:spPr>
        <p:txBody>
          <a:bodyPr/>
          <a:lstStyle/>
          <a:p>
            <a:pPr algn="ctr"/>
            <a:r>
              <a:rPr lang="en-US" b="1" dirty="0">
                <a:solidFill>
                  <a:schemeClr val="accent1">
                    <a:lumMod val="75000"/>
                  </a:schemeClr>
                </a:solidFill>
                <a:latin typeface="Open Sans ExtraBold"/>
              </a:rPr>
              <a:t>Today’s Learning</a:t>
            </a:r>
          </a:p>
        </p:txBody>
      </p:sp>
      <p:sp>
        <p:nvSpPr>
          <p:cNvPr id="6" name="Content Placeholder 5">
            <a:extLst>
              <a:ext uri="{FF2B5EF4-FFF2-40B4-BE49-F238E27FC236}">
                <a16:creationId xmlns:a16="http://schemas.microsoft.com/office/drawing/2014/main" id="{76BC64B9-6CDF-489B-B9C0-2CD5E878E1EB}"/>
              </a:ext>
            </a:extLst>
          </p:cNvPr>
          <p:cNvSpPr>
            <a:spLocks noGrp="1"/>
          </p:cNvSpPr>
          <p:nvPr>
            <p:ph idx="1"/>
          </p:nvPr>
        </p:nvSpPr>
        <p:spPr>
          <a:xfrm>
            <a:off x="352425" y="1345916"/>
            <a:ext cx="11760806" cy="4831047"/>
          </a:xfrm>
        </p:spPr>
        <p:txBody>
          <a:bodyPr>
            <a:normAutofit/>
          </a:bodyPr>
          <a:lstStyle/>
          <a:p>
            <a:r>
              <a:rPr lang="en-US" sz="2400" b="1" dirty="0"/>
              <a:t>2:00 – 2:05:	Introductions</a:t>
            </a:r>
          </a:p>
          <a:p>
            <a:r>
              <a:rPr lang="en-US" sz="2400" b="1" dirty="0"/>
              <a:t>2:05 – 2:10: 	Review Objectives</a:t>
            </a:r>
          </a:p>
          <a:p>
            <a:r>
              <a:rPr lang="en-US" sz="2400" b="1" dirty="0"/>
              <a:t>2:10 – 2:25: 	Site Visit – Where does the Site Visit Team Begin?</a:t>
            </a:r>
          </a:p>
          <a:p>
            <a:r>
              <a:rPr lang="en-US" sz="2400" b="1" dirty="0"/>
              <a:t>2:30 – 2:40:	IAI and III.A.1</a:t>
            </a:r>
          </a:p>
          <a:p>
            <a:pPr lvl="7"/>
            <a:r>
              <a:rPr lang="en-US" sz="2400" b="1" dirty="0"/>
              <a:t>Choose a Mission &amp; Set a Vision</a:t>
            </a:r>
          </a:p>
          <a:p>
            <a:pPr lvl="7"/>
            <a:r>
              <a:rPr lang="en-US" sz="2400" b="1" dirty="0"/>
              <a:t>III.A.I – Competency Alignment</a:t>
            </a:r>
          </a:p>
          <a:p>
            <a:r>
              <a:rPr lang="en-US" sz="2400" b="1" dirty="0"/>
              <a:t>2:40 – 3:25		Benchmarking</a:t>
            </a:r>
          </a:p>
          <a:p>
            <a:r>
              <a:rPr lang="en-US" sz="2400" b="1" dirty="0"/>
              <a:t>3:25 – 3:30		Wrap-Up – next session</a:t>
            </a:r>
          </a:p>
        </p:txBody>
      </p:sp>
      <p:sp>
        <p:nvSpPr>
          <p:cNvPr id="5" name="Rectangle 4">
            <a:extLst>
              <a:ext uri="{FF2B5EF4-FFF2-40B4-BE49-F238E27FC236}">
                <a16:creationId xmlns:a16="http://schemas.microsoft.com/office/drawing/2014/main" id="{F5B632A4-C1DC-4E0F-A432-0FE35C7552BE}"/>
              </a:ext>
            </a:extLst>
          </p:cNvPr>
          <p:cNvSpPr/>
          <p:nvPr/>
        </p:nvSpPr>
        <p:spPr>
          <a:xfrm>
            <a:off x="5977217" y="3244334"/>
            <a:ext cx="237566" cy="369332"/>
          </a:xfrm>
          <a:prstGeom prst="rect">
            <a:avLst/>
          </a:prstGeom>
        </p:spPr>
        <p:txBody>
          <a:bodyPr wrap="none">
            <a:spAutoFit/>
          </a:bodyPr>
          <a:lstStyle/>
          <a:p>
            <a:r>
              <a:rPr lang="en-US" b="0" dirty="0">
                <a:effectLst/>
              </a:rPr>
              <a:t> </a:t>
            </a:r>
            <a:endParaRPr lang="en-US" dirty="0"/>
          </a:p>
        </p:txBody>
      </p:sp>
      <p:sp>
        <p:nvSpPr>
          <p:cNvPr id="7" name="Slide Number Placeholder 6">
            <a:extLst>
              <a:ext uri="{FF2B5EF4-FFF2-40B4-BE49-F238E27FC236}">
                <a16:creationId xmlns:a16="http://schemas.microsoft.com/office/drawing/2014/main" id="{9A67F3A9-F97F-4719-96B1-F7CBC1B812C1}"/>
              </a:ext>
            </a:extLst>
          </p:cNvPr>
          <p:cNvSpPr>
            <a:spLocks noGrp="1"/>
          </p:cNvSpPr>
          <p:nvPr>
            <p:ph type="sldNum" sz="quarter" idx="12"/>
          </p:nvPr>
        </p:nvSpPr>
        <p:spPr/>
        <p:txBody>
          <a:bodyPr/>
          <a:lstStyle/>
          <a:p>
            <a:fld id="{99168309-B396-47C9-8EDC-48065C61806F}" type="slidenum">
              <a:rPr lang="en-US" smtClean="0"/>
              <a:t>3</a:t>
            </a:fld>
            <a:endParaRPr lang="en-US"/>
          </a:p>
        </p:txBody>
      </p:sp>
    </p:spTree>
    <p:extLst>
      <p:ext uri="{BB962C8B-B14F-4D97-AF65-F5344CB8AC3E}">
        <p14:creationId xmlns:p14="http://schemas.microsoft.com/office/powerpoint/2010/main" val="4002064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Rectangle 305">
            <a:extLst>
              <a:ext uri="{FF2B5EF4-FFF2-40B4-BE49-F238E27FC236}">
                <a16:creationId xmlns:a16="http://schemas.microsoft.com/office/drawing/2014/main" id="{7005EF80-E80C-45DF-A02F-EEA3AFD678A0}"/>
              </a:ext>
            </a:extLst>
          </p:cNvPr>
          <p:cNvSpPr/>
          <p:nvPr/>
        </p:nvSpPr>
        <p:spPr>
          <a:xfrm>
            <a:off x="755177" y="221778"/>
            <a:ext cx="3387081" cy="65314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Rectangle 312">
            <a:extLst>
              <a:ext uri="{FF2B5EF4-FFF2-40B4-BE49-F238E27FC236}">
                <a16:creationId xmlns:a16="http://schemas.microsoft.com/office/drawing/2014/main" id="{FFD65249-F5E5-4D5A-8C6C-ABFDAAC60975}"/>
              </a:ext>
            </a:extLst>
          </p:cNvPr>
          <p:cNvSpPr/>
          <p:nvPr/>
        </p:nvSpPr>
        <p:spPr>
          <a:xfrm>
            <a:off x="4391829" y="221778"/>
            <a:ext cx="3387081" cy="6531447"/>
          </a:xfrm>
          <a:prstGeom prst="rect">
            <a:avLst/>
          </a:prstGeom>
          <a:solidFill>
            <a:schemeClr val="bg1"/>
          </a:solidFill>
          <a:ln>
            <a:noFill/>
          </a:ln>
          <a:effectLst>
            <a:outerShdw blurRad="1143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Rectangle 313">
            <a:extLst>
              <a:ext uri="{FF2B5EF4-FFF2-40B4-BE49-F238E27FC236}">
                <a16:creationId xmlns:a16="http://schemas.microsoft.com/office/drawing/2014/main" id="{FF585A41-961A-45F2-8BBA-8FA246C66C51}"/>
              </a:ext>
            </a:extLst>
          </p:cNvPr>
          <p:cNvSpPr/>
          <p:nvPr/>
        </p:nvSpPr>
        <p:spPr>
          <a:xfrm>
            <a:off x="8028483" y="221778"/>
            <a:ext cx="3387081" cy="65314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Rectangle 315">
            <a:extLst>
              <a:ext uri="{FF2B5EF4-FFF2-40B4-BE49-F238E27FC236}">
                <a16:creationId xmlns:a16="http://schemas.microsoft.com/office/drawing/2014/main" id="{1B81A377-AFF9-4EC2-95AC-04AE101350FE}"/>
              </a:ext>
            </a:extLst>
          </p:cNvPr>
          <p:cNvSpPr/>
          <p:nvPr/>
        </p:nvSpPr>
        <p:spPr>
          <a:xfrm>
            <a:off x="973420" y="1304411"/>
            <a:ext cx="2915799" cy="1200329"/>
          </a:xfrm>
          <a:prstGeom prst="rect">
            <a:avLst/>
          </a:prstGeom>
        </p:spPr>
        <p:txBody>
          <a:bodyPr wrap="square" anchor="ctr">
            <a:spAutoFit/>
          </a:bodyPr>
          <a:lstStyle/>
          <a:p>
            <a:pPr algn="ctr"/>
            <a:r>
              <a:rPr lang="en-US" sz="36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Mission</a:t>
            </a:r>
          </a:p>
          <a:p>
            <a:pPr algn="ctr"/>
            <a:r>
              <a:rPr lang="en-US" sz="36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IAI</a:t>
            </a:r>
          </a:p>
        </p:txBody>
      </p:sp>
      <p:sp>
        <p:nvSpPr>
          <p:cNvPr id="317" name="Rectangle 316">
            <a:extLst>
              <a:ext uri="{FF2B5EF4-FFF2-40B4-BE49-F238E27FC236}">
                <a16:creationId xmlns:a16="http://schemas.microsoft.com/office/drawing/2014/main" id="{50FACCBB-BA51-4D9A-8C1E-78138D20172B}"/>
              </a:ext>
            </a:extLst>
          </p:cNvPr>
          <p:cNvSpPr/>
          <p:nvPr/>
        </p:nvSpPr>
        <p:spPr>
          <a:xfrm>
            <a:off x="4608363" y="1296194"/>
            <a:ext cx="2915799" cy="1200329"/>
          </a:xfrm>
          <a:prstGeom prst="rect">
            <a:avLst/>
          </a:prstGeom>
        </p:spPr>
        <p:txBody>
          <a:bodyPr wrap="square" anchor="ctr">
            <a:spAutoFit/>
          </a:bodyPr>
          <a:lstStyle/>
          <a:p>
            <a:pPr algn="ctr"/>
            <a:r>
              <a:rPr lang="en-US" sz="3600" dirty="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Vision</a:t>
            </a:r>
          </a:p>
          <a:p>
            <a:pPr algn="ctr"/>
            <a:r>
              <a:rPr lang="en-US" sz="3600" dirty="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IAI</a:t>
            </a:r>
          </a:p>
        </p:txBody>
      </p:sp>
      <p:sp>
        <p:nvSpPr>
          <p:cNvPr id="318" name="Rectangle 317">
            <a:extLst>
              <a:ext uri="{FF2B5EF4-FFF2-40B4-BE49-F238E27FC236}">
                <a16:creationId xmlns:a16="http://schemas.microsoft.com/office/drawing/2014/main" id="{0E4DF97B-CC57-4FAF-A20D-CCFD9F4230C6}"/>
              </a:ext>
            </a:extLst>
          </p:cNvPr>
          <p:cNvSpPr/>
          <p:nvPr/>
        </p:nvSpPr>
        <p:spPr>
          <a:xfrm>
            <a:off x="8264123" y="1304411"/>
            <a:ext cx="3042052" cy="1200329"/>
          </a:xfrm>
          <a:prstGeom prst="rect">
            <a:avLst/>
          </a:prstGeom>
        </p:spPr>
        <p:txBody>
          <a:bodyPr wrap="square" anchor="ctr">
            <a:spAutoFit/>
          </a:bodyPr>
          <a:lstStyle/>
          <a:p>
            <a:pPr algn="ctr"/>
            <a:r>
              <a:rPr lang="en-US" sz="36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Competency Model</a:t>
            </a:r>
          </a:p>
        </p:txBody>
      </p:sp>
      <p:grpSp>
        <p:nvGrpSpPr>
          <p:cNvPr id="319" name="Group 318">
            <a:extLst>
              <a:ext uri="{FF2B5EF4-FFF2-40B4-BE49-F238E27FC236}">
                <a16:creationId xmlns:a16="http://schemas.microsoft.com/office/drawing/2014/main" id="{DC50434E-C400-4E73-9414-AA38FCB35DC4}"/>
              </a:ext>
            </a:extLst>
          </p:cNvPr>
          <p:cNvGrpSpPr/>
          <p:nvPr/>
        </p:nvGrpSpPr>
        <p:grpSpPr>
          <a:xfrm>
            <a:off x="2220997" y="479359"/>
            <a:ext cx="514625" cy="646331"/>
            <a:chOff x="10702925" y="2673350"/>
            <a:chExt cx="1492250" cy="2001838"/>
          </a:xfrm>
          <a:solidFill>
            <a:schemeClr val="bg1"/>
          </a:solidFill>
        </p:grpSpPr>
        <p:sp>
          <p:nvSpPr>
            <p:cNvPr id="320" name="Freeform 12">
              <a:extLst>
                <a:ext uri="{FF2B5EF4-FFF2-40B4-BE49-F238E27FC236}">
                  <a16:creationId xmlns:a16="http://schemas.microsoft.com/office/drawing/2014/main" id="{9C7F6FE8-5705-48E4-B23B-1CE5BDD5E3CB}"/>
                </a:ext>
              </a:extLst>
            </p:cNvPr>
            <p:cNvSpPr>
              <a:spLocks noEditPoints="1"/>
            </p:cNvSpPr>
            <p:nvPr/>
          </p:nvSpPr>
          <p:spPr bwMode="auto">
            <a:xfrm>
              <a:off x="11490325" y="3676650"/>
              <a:ext cx="498475" cy="498475"/>
            </a:xfrm>
            <a:custGeom>
              <a:avLst/>
              <a:gdLst>
                <a:gd name="T0" fmla="*/ 132 w 132"/>
                <a:gd name="T1" fmla="*/ 66 h 132"/>
                <a:gd name="T2" fmla="*/ 66 w 132"/>
                <a:gd name="T3" fmla="*/ 132 h 132"/>
                <a:gd name="T4" fmla="*/ 0 w 132"/>
                <a:gd name="T5" fmla="*/ 66 h 132"/>
                <a:gd name="T6" fmla="*/ 66 w 132"/>
                <a:gd name="T7" fmla="*/ 0 h 132"/>
                <a:gd name="T8" fmla="*/ 132 w 132"/>
                <a:gd name="T9" fmla="*/ 66 h 132"/>
                <a:gd name="T10" fmla="*/ 132 w 132"/>
                <a:gd name="T11" fmla="*/ 66 h 132"/>
                <a:gd name="T12" fmla="*/ 132 w 132"/>
                <a:gd name="T13" fmla="*/ 66 h 132"/>
              </a:gdLst>
              <a:ahLst/>
              <a:cxnLst>
                <a:cxn ang="0">
                  <a:pos x="T0" y="T1"/>
                </a:cxn>
                <a:cxn ang="0">
                  <a:pos x="T2" y="T3"/>
                </a:cxn>
                <a:cxn ang="0">
                  <a:pos x="T4" y="T5"/>
                </a:cxn>
                <a:cxn ang="0">
                  <a:pos x="T6" y="T7"/>
                </a:cxn>
                <a:cxn ang="0">
                  <a:pos x="T8" y="T9"/>
                </a:cxn>
                <a:cxn ang="0">
                  <a:pos x="T10" y="T11"/>
                </a:cxn>
                <a:cxn ang="0">
                  <a:pos x="T12" y="T13"/>
                </a:cxn>
              </a:cxnLst>
              <a:rect l="0" t="0" r="r" b="b"/>
              <a:pathLst>
                <a:path w="132" h="132">
                  <a:moveTo>
                    <a:pt x="132" y="66"/>
                  </a:moveTo>
                  <a:cubicBezTo>
                    <a:pt x="132" y="102"/>
                    <a:pt x="103" y="132"/>
                    <a:pt x="66" y="132"/>
                  </a:cubicBezTo>
                  <a:cubicBezTo>
                    <a:pt x="30" y="132"/>
                    <a:pt x="0" y="102"/>
                    <a:pt x="0" y="66"/>
                  </a:cubicBezTo>
                  <a:cubicBezTo>
                    <a:pt x="0" y="29"/>
                    <a:pt x="30" y="0"/>
                    <a:pt x="66" y="0"/>
                  </a:cubicBezTo>
                  <a:cubicBezTo>
                    <a:pt x="103" y="0"/>
                    <a:pt x="132" y="29"/>
                    <a:pt x="132" y="66"/>
                  </a:cubicBezTo>
                  <a:close/>
                  <a:moveTo>
                    <a:pt x="132" y="66"/>
                  </a:moveTo>
                  <a:cubicBezTo>
                    <a:pt x="132" y="66"/>
                    <a:pt x="132" y="66"/>
                    <a:pt x="132" y="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21" name="Freeform 13">
              <a:extLst>
                <a:ext uri="{FF2B5EF4-FFF2-40B4-BE49-F238E27FC236}">
                  <a16:creationId xmlns:a16="http://schemas.microsoft.com/office/drawing/2014/main" id="{EB5B1D25-ECED-4ECA-A40C-BF714E017918}"/>
                </a:ext>
              </a:extLst>
            </p:cNvPr>
            <p:cNvSpPr>
              <a:spLocks noEditPoints="1"/>
            </p:cNvSpPr>
            <p:nvPr/>
          </p:nvSpPr>
          <p:spPr bwMode="auto">
            <a:xfrm>
              <a:off x="11283950" y="4259263"/>
              <a:ext cx="911225" cy="415925"/>
            </a:xfrm>
            <a:custGeom>
              <a:avLst/>
              <a:gdLst>
                <a:gd name="T0" fmla="*/ 182 w 242"/>
                <a:gd name="T1" fmla="*/ 0 h 110"/>
                <a:gd name="T2" fmla="*/ 61 w 242"/>
                <a:gd name="T3" fmla="*/ 0 h 110"/>
                <a:gd name="T4" fmla="*/ 0 w 242"/>
                <a:gd name="T5" fmla="*/ 60 h 110"/>
                <a:gd name="T6" fmla="*/ 0 w 242"/>
                <a:gd name="T7" fmla="*/ 94 h 110"/>
                <a:gd name="T8" fmla="*/ 17 w 242"/>
                <a:gd name="T9" fmla="*/ 110 h 110"/>
                <a:gd name="T10" fmla="*/ 226 w 242"/>
                <a:gd name="T11" fmla="*/ 110 h 110"/>
                <a:gd name="T12" fmla="*/ 242 w 242"/>
                <a:gd name="T13" fmla="*/ 94 h 110"/>
                <a:gd name="T14" fmla="*/ 242 w 242"/>
                <a:gd name="T15" fmla="*/ 60 h 110"/>
                <a:gd name="T16" fmla="*/ 182 w 242"/>
                <a:gd name="T17" fmla="*/ 0 h 110"/>
                <a:gd name="T18" fmla="*/ 182 w 242"/>
                <a:gd name="T19" fmla="*/ 0 h 110"/>
                <a:gd name="T20" fmla="*/ 182 w 242"/>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110">
                  <a:moveTo>
                    <a:pt x="182" y="0"/>
                  </a:moveTo>
                  <a:cubicBezTo>
                    <a:pt x="61" y="0"/>
                    <a:pt x="61" y="0"/>
                    <a:pt x="61" y="0"/>
                  </a:cubicBezTo>
                  <a:cubicBezTo>
                    <a:pt x="27" y="0"/>
                    <a:pt x="0" y="27"/>
                    <a:pt x="0" y="60"/>
                  </a:cubicBezTo>
                  <a:cubicBezTo>
                    <a:pt x="0" y="94"/>
                    <a:pt x="0" y="94"/>
                    <a:pt x="0" y="94"/>
                  </a:cubicBezTo>
                  <a:cubicBezTo>
                    <a:pt x="0" y="103"/>
                    <a:pt x="7" y="110"/>
                    <a:pt x="17" y="110"/>
                  </a:cubicBezTo>
                  <a:cubicBezTo>
                    <a:pt x="226" y="110"/>
                    <a:pt x="226" y="110"/>
                    <a:pt x="226" y="110"/>
                  </a:cubicBezTo>
                  <a:cubicBezTo>
                    <a:pt x="235" y="110"/>
                    <a:pt x="242" y="103"/>
                    <a:pt x="242" y="94"/>
                  </a:cubicBezTo>
                  <a:cubicBezTo>
                    <a:pt x="242" y="60"/>
                    <a:pt x="242" y="60"/>
                    <a:pt x="242" y="60"/>
                  </a:cubicBezTo>
                  <a:cubicBezTo>
                    <a:pt x="242" y="27"/>
                    <a:pt x="215" y="0"/>
                    <a:pt x="182" y="0"/>
                  </a:cubicBezTo>
                  <a:close/>
                  <a:moveTo>
                    <a:pt x="182" y="0"/>
                  </a:moveTo>
                  <a:cubicBezTo>
                    <a:pt x="182" y="0"/>
                    <a:pt x="182" y="0"/>
                    <a:pt x="18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22" name="Freeform 14">
              <a:extLst>
                <a:ext uri="{FF2B5EF4-FFF2-40B4-BE49-F238E27FC236}">
                  <a16:creationId xmlns:a16="http://schemas.microsoft.com/office/drawing/2014/main" id="{E28D63A0-FDBB-4CA0-9548-FD9DE6F0C8A9}"/>
                </a:ext>
              </a:extLst>
            </p:cNvPr>
            <p:cNvSpPr>
              <a:spLocks noEditPoints="1"/>
            </p:cNvSpPr>
            <p:nvPr/>
          </p:nvSpPr>
          <p:spPr bwMode="auto">
            <a:xfrm>
              <a:off x="10939463" y="2673350"/>
              <a:ext cx="928687" cy="831850"/>
            </a:xfrm>
            <a:custGeom>
              <a:avLst/>
              <a:gdLst>
                <a:gd name="T0" fmla="*/ 183 w 246"/>
                <a:gd name="T1" fmla="*/ 110 h 220"/>
                <a:gd name="T2" fmla="*/ 242 w 246"/>
                <a:gd name="T3" fmla="*/ 26 h 220"/>
                <a:gd name="T4" fmla="*/ 243 w 246"/>
                <a:gd name="T5" fmla="*/ 9 h 220"/>
                <a:gd name="T6" fmla="*/ 229 w 246"/>
                <a:gd name="T7" fmla="*/ 0 h 220"/>
                <a:gd name="T8" fmla="*/ 0 w 246"/>
                <a:gd name="T9" fmla="*/ 0 h 220"/>
                <a:gd name="T10" fmla="*/ 3 w 246"/>
                <a:gd name="T11" fmla="*/ 17 h 220"/>
                <a:gd name="T12" fmla="*/ 3 w 246"/>
                <a:gd name="T13" fmla="*/ 220 h 220"/>
                <a:gd name="T14" fmla="*/ 229 w 246"/>
                <a:gd name="T15" fmla="*/ 220 h 220"/>
                <a:gd name="T16" fmla="*/ 243 w 246"/>
                <a:gd name="T17" fmla="*/ 212 h 220"/>
                <a:gd name="T18" fmla="*/ 242 w 246"/>
                <a:gd name="T19" fmla="*/ 194 h 220"/>
                <a:gd name="T20" fmla="*/ 183 w 246"/>
                <a:gd name="T21" fmla="*/ 110 h 220"/>
                <a:gd name="T22" fmla="*/ 183 w 246"/>
                <a:gd name="T23" fmla="*/ 110 h 220"/>
                <a:gd name="T24" fmla="*/ 183 w 246"/>
                <a:gd name="T25"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20">
                  <a:moveTo>
                    <a:pt x="183" y="110"/>
                  </a:moveTo>
                  <a:cubicBezTo>
                    <a:pt x="242" y="26"/>
                    <a:pt x="242" y="26"/>
                    <a:pt x="242" y="26"/>
                  </a:cubicBezTo>
                  <a:cubicBezTo>
                    <a:pt x="246" y="21"/>
                    <a:pt x="246" y="14"/>
                    <a:pt x="243" y="9"/>
                  </a:cubicBezTo>
                  <a:cubicBezTo>
                    <a:pt x="241" y="4"/>
                    <a:pt x="235" y="0"/>
                    <a:pt x="229" y="0"/>
                  </a:cubicBezTo>
                  <a:cubicBezTo>
                    <a:pt x="0" y="0"/>
                    <a:pt x="0" y="0"/>
                    <a:pt x="0" y="0"/>
                  </a:cubicBezTo>
                  <a:cubicBezTo>
                    <a:pt x="2" y="5"/>
                    <a:pt x="3" y="11"/>
                    <a:pt x="3" y="17"/>
                  </a:cubicBezTo>
                  <a:cubicBezTo>
                    <a:pt x="3" y="220"/>
                    <a:pt x="3" y="220"/>
                    <a:pt x="3" y="220"/>
                  </a:cubicBezTo>
                  <a:cubicBezTo>
                    <a:pt x="229" y="220"/>
                    <a:pt x="229" y="220"/>
                    <a:pt x="229" y="220"/>
                  </a:cubicBezTo>
                  <a:cubicBezTo>
                    <a:pt x="235" y="220"/>
                    <a:pt x="241" y="217"/>
                    <a:pt x="243" y="212"/>
                  </a:cubicBezTo>
                  <a:cubicBezTo>
                    <a:pt x="246" y="206"/>
                    <a:pt x="246" y="200"/>
                    <a:pt x="242" y="194"/>
                  </a:cubicBezTo>
                  <a:lnTo>
                    <a:pt x="183" y="110"/>
                  </a:lnTo>
                  <a:close/>
                  <a:moveTo>
                    <a:pt x="183" y="110"/>
                  </a:moveTo>
                  <a:cubicBezTo>
                    <a:pt x="183" y="110"/>
                    <a:pt x="183" y="110"/>
                    <a:pt x="183"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23" name="Freeform 15">
              <a:extLst>
                <a:ext uri="{FF2B5EF4-FFF2-40B4-BE49-F238E27FC236}">
                  <a16:creationId xmlns:a16="http://schemas.microsoft.com/office/drawing/2014/main" id="{2AB5D5A7-0E03-49A9-B209-1E11D167CCFA}"/>
                </a:ext>
              </a:extLst>
            </p:cNvPr>
            <p:cNvSpPr>
              <a:spLocks noEditPoints="1"/>
            </p:cNvSpPr>
            <p:nvPr/>
          </p:nvSpPr>
          <p:spPr bwMode="auto">
            <a:xfrm>
              <a:off x="10702925" y="2673350"/>
              <a:ext cx="123825" cy="2001838"/>
            </a:xfrm>
            <a:custGeom>
              <a:avLst/>
              <a:gdLst>
                <a:gd name="T0" fmla="*/ 16 w 33"/>
                <a:gd name="T1" fmla="*/ 529 h 529"/>
                <a:gd name="T2" fmla="*/ 0 w 33"/>
                <a:gd name="T3" fmla="*/ 513 h 529"/>
                <a:gd name="T4" fmla="*/ 0 w 33"/>
                <a:gd name="T5" fmla="*/ 17 h 529"/>
                <a:gd name="T6" fmla="*/ 16 w 33"/>
                <a:gd name="T7" fmla="*/ 0 h 529"/>
                <a:gd name="T8" fmla="*/ 33 w 33"/>
                <a:gd name="T9" fmla="*/ 17 h 529"/>
                <a:gd name="T10" fmla="*/ 33 w 33"/>
                <a:gd name="T11" fmla="*/ 513 h 529"/>
                <a:gd name="T12" fmla="*/ 16 w 33"/>
                <a:gd name="T13" fmla="*/ 529 h 529"/>
                <a:gd name="T14" fmla="*/ 16 w 33"/>
                <a:gd name="T15" fmla="*/ 529 h 529"/>
                <a:gd name="T16" fmla="*/ 16 w 33"/>
                <a:gd name="T17" fmla="*/ 52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29">
                  <a:moveTo>
                    <a:pt x="16" y="529"/>
                  </a:moveTo>
                  <a:cubicBezTo>
                    <a:pt x="7" y="529"/>
                    <a:pt x="0" y="522"/>
                    <a:pt x="0" y="513"/>
                  </a:cubicBezTo>
                  <a:cubicBezTo>
                    <a:pt x="0" y="17"/>
                    <a:pt x="0" y="17"/>
                    <a:pt x="0" y="17"/>
                  </a:cubicBezTo>
                  <a:cubicBezTo>
                    <a:pt x="0" y="8"/>
                    <a:pt x="7" y="0"/>
                    <a:pt x="16" y="0"/>
                  </a:cubicBezTo>
                  <a:cubicBezTo>
                    <a:pt x="25" y="0"/>
                    <a:pt x="33" y="8"/>
                    <a:pt x="33" y="17"/>
                  </a:cubicBezTo>
                  <a:cubicBezTo>
                    <a:pt x="33" y="513"/>
                    <a:pt x="33" y="513"/>
                    <a:pt x="33" y="513"/>
                  </a:cubicBezTo>
                  <a:cubicBezTo>
                    <a:pt x="33" y="522"/>
                    <a:pt x="25" y="529"/>
                    <a:pt x="16" y="529"/>
                  </a:cubicBezTo>
                  <a:close/>
                  <a:moveTo>
                    <a:pt x="16" y="529"/>
                  </a:moveTo>
                  <a:cubicBezTo>
                    <a:pt x="16" y="529"/>
                    <a:pt x="16" y="529"/>
                    <a:pt x="16" y="5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grpSp>
        <p:nvGrpSpPr>
          <p:cNvPr id="330" name="Group 329">
            <a:extLst>
              <a:ext uri="{FF2B5EF4-FFF2-40B4-BE49-F238E27FC236}">
                <a16:creationId xmlns:a16="http://schemas.microsoft.com/office/drawing/2014/main" id="{80CF6681-908C-488F-996F-0F93085009FC}"/>
              </a:ext>
            </a:extLst>
          </p:cNvPr>
          <p:cNvGrpSpPr/>
          <p:nvPr/>
        </p:nvGrpSpPr>
        <p:grpSpPr>
          <a:xfrm>
            <a:off x="5597250" y="469681"/>
            <a:ext cx="997500" cy="764793"/>
            <a:chOff x="4493620" y="1495775"/>
            <a:chExt cx="4899025" cy="4322763"/>
          </a:xfrm>
          <a:solidFill>
            <a:schemeClr val="accent2"/>
          </a:solidFill>
        </p:grpSpPr>
        <p:sp>
          <p:nvSpPr>
            <p:cNvPr id="331" name="Freeform 24">
              <a:extLst>
                <a:ext uri="{FF2B5EF4-FFF2-40B4-BE49-F238E27FC236}">
                  <a16:creationId xmlns:a16="http://schemas.microsoft.com/office/drawing/2014/main" id="{70D26E42-77B4-4927-9858-C8478004A8CA}"/>
                </a:ext>
              </a:extLst>
            </p:cNvPr>
            <p:cNvSpPr>
              <a:spLocks noEditPoints="1"/>
            </p:cNvSpPr>
            <p:nvPr/>
          </p:nvSpPr>
          <p:spPr bwMode="auto">
            <a:xfrm>
              <a:off x="4493620" y="1495775"/>
              <a:ext cx="4899025" cy="4322763"/>
            </a:xfrm>
            <a:custGeom>
              <a:avLst/>
              <a:gdLst>
                <a:gd name="T0" fmla="*/ 1146 w 1299"/>
                <a:gd name="T1" fmla="*/ 188 h 1146"/>
                <a:gd name="T2" fmla="*/ 1108 w 1299"/>
                <a:gd name="T3" fmla="*/ 0 h 1146"/>
                <a:gd name="T4" fmla="*/ 764 w 1299"/>
                <a:gd name="T5" fmla="*/ 38 h 1146"/>
                <a:gd name="T6" fmla="*/ 534 w 1299"/>
                <a:gd name="T7" fmla="*/ 305 h 1146"/>
                <a:gd name="T8" fmla="*/ 496 w 1299"/>
                <a:gd name="T9" fmla="*/ 0 h 1146"/>
                <a:gd name="T10" fmla="*/ 153 w 1299"/>
                <a:gd name="T11" fmla="*/ 38 h 1146"/>
                <a:gd name="T12" fmla="*/ 38 w 1299"/>
                <a:gd name="T13" fmla="*/ 645 h 1146"/>
                <a:gd name="T14" fmla="*/ 0 w 1299"/>
                <a:gd name="T15" fmla="*/ 1108 h 1146"/>
                <a:gd name="T16" fmla="*/ 496 w 1299"/>
                <a:gd name="T17" fmla="*/ 1146 h 1146"/>
                <a:gd name="T18" fmla="*/ 534 w 1299"/>
                <a:gd name="T19" fmla="*/ 840 h 1146"/>
                <a:gd name="T20" fmla="*/ 764 w 1299"/>
                <a:gd name="T21" fmla="*/ 1108 h 1146"/>
                <a:gd name="T22" fmla="*/ 1261 w 1299"/>
                <a:gd name="T23" fmla="*/ 1146 h 1146"/>
                <a:gd name="T24" fmla="*/ 1299 w 1299"/>
                <a:gd name="T25" fmla="*/ 955 h 1146"/>
                <a:gd name="T26" fmla="*/ 112 w 1299"/>
                <a:gd name="T27" fmla="*/ 663 h 1146"/>
                <a:gd name="T28" fmla="*/ 458 w 1299"/>
                <a:gd name="T29" fmla="*/ 231 h 1146"/>
                <a:gd name="T30" fmla="*/ 76 w 1299"/>
                <a:gd name="T31" fmla="*/ 917 h 1146"/>
                <a:gd name="T32" fmla="*/ 458 w 1299"/>
                <a:gd name="T33" fmla="*/ 1070 h 1146"/>
                <a:gd name="T34" fmla="*/ 76 w 1299"/>
                <a:gd name="T35" fmla="*/ 993 h 1146"/>
                <a:gd name="T36" fmla="*/ 458 w 1299"/>
                <a:gd name="T37" fmla="*/ 1070 h 1146"/>
                <a:gd name="T38" fmla="*/ 764 w 1299"/>
                <a:gd name="T39" fmla="*/ 382 h 1146"/>
                <a:gd name="T40" fmla="*/ 534 w 1299"/>
                <a:gd name="T41" fmla="*/ 764 h 1146"/>
                <a:gd name="T42" fmla="*/ 840 w 1299"/>
                <a:gd name="T43" fmla="*/ 231 h 1146"/>
                <a:gd name="T44" fmla="*/ 1187 w 1299"/>
                <a:gd name="T45" fmla="*/ 663 h 1146"/>
                <a:gd name="T46" fmla="*/ 840 w 1299"/>
                <a:gd name="T47" fmla="*/ 917 h 1146"/>
                <a:gd name="T48" fmla="*/ 1223 w 1299"/>
                <a:gd name="T49" fmla="*/ 1070 h 1146"/>
                <a:gd name="T50" fmla="*/ 840 w 1299"/>
                <a:gd name="T51" fmla="*/ 993 h 1146"/>
                <a:gd name="T52" fmla="*/ 1223 w 1299"/>
                <a:gd name="T53" fmla="*/ 1070 h 1146"/>
                <a:gd name="T54" fmla="*/ 1070 w 1299"/>
                <a:gd name="T55" fmla="*/ 76 h 1146"/>
                <a:gd name="T56" fmla="*/ 840 w 1299"/>
                <a:gd name="T57" fmla="*/ 155 h 1146"/>
                <a:gd name="T58" fmla="*/ 229 w 1299"/>
                <a:gd name="T59" fmla="*/ 76 h 1146"/>
                <a:gd name="T60" fmla="*/ 458 w 1299"/>
                <a:gd name="T61" fmla="*/ 155 h 1146"/>
                <a:gd name="T62" fmla="*/ 229 w 1299"/>
                <a:gd name="T63" fmla="*/ 76 h 1146"/>
                <a:gd name="T64" fmla="*/ 229 w 1299"/>
                <a:gd name="T65" fmla="*/ 76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9" h="1146">
                  <a:moveTo>
                    <a:pt x="1261" y="645"/>
                  </a:moveTo>
                  <a:cubicBezTo>
                    <a:pt x="1146" y="188"/>
                    <a:pt x="1146" y="188"/>
                    <a:pt x="1146" y="188"/>
                  </a:cubicBezTo>
                  <a:cubicBezTo>
                    <a:pt x="1146" y="38"/>
                    <a:pt x="1146" y="38"/>
                    <a:pt x="1146" y="38"/>
                  </a:cubicBezTo>
                  <a:cubicBezTo>
                    <a:pt x="1146" y="17"/>
                    <a:pt x="1129" y="0"/>
                    <a:pt x="1108" y="0"/>
                  </a:cubicBezTo>
                  <a:cubicBezTo>
                    <a:pt x="802" y="0"/>
                    <a:pt x="802" y="0"/>
                    <a:pt x="802" y="0"/>
                  </a:cubicBezTo>
                  <a:cubicBezTo>
                    <a:pt x="781" y="0"/>
                    <a:pt x="764" y="17"/>
                    <a:pt x="764" y="38"/>
                  </a:cubicBezTo>
                  <a:cubicBezTo>
                    <a:pt x="764" y="305"/>
                    <a:pt x="764" y="305"/>
                    <a:pt x="764" y="305"/>
                  </a:cubicBezTo>
                  <a:cubicBezTo>
                    <a:pt x="534" y="305"/>
                    <a:pt x="534" y="305"/>
                    <a:pt x="534" y="305"/>
                  </a:cubicBezTo>
                  <a:cubicBezTo>
                    <a:pt x="534" y="38"/>
                    <a:pt x="534" y="38"/>
                    <a:pt x="534" y="38"/>
                  </a:cubicBezTo>
                  <a:cubicBezTo>
                    <a:pt x="534" y="17"/>
                    <a:pt x="517" y="0"/>
                    <a:pt x="496" y="0"/>
                  </a:cubicBezTo>
                  <a:cubicBezTo>
                    <a:pt x="191" y="0"/>
                    <a:pt x="191" y="0"/>
                    <a:pt x="191" y="0"/>
                  </a:cubicBezTo>
                  <a:cubicBezTo>
                    <a:pt x="170" y="0"/>
                    <a:pt x="153" y="17"/>
                    <a:pt x="153" y="38"/>
                  </a:cubicBezTo>
                  <a:cubicBezTo>
                    <a:pt x="153" y="188"/>
                    <a:pt x="153" y="188"/>
                    <a:pt x="153" y="188"/>
                  </a:cubicBezTo>
                  <a:cubicBezTo>
                    <a:pt x="38" y="645"/>
                    <a:pt x="38" y="645"/>
                    <a:pt x="38" y="645"/>
                  </a:cubicBezTo>
                  <a:cubicBezTo>
                    <a:pt x="13" y="746"/>
                    <a:pt x="0" y="850"/>
                    <a:pt x="0" y="955"/>
                  </a:cubicBezTo>
                  <a:cubicBezTo>
                    <a:pt x="0" y="1108"/>
                    <a:pt x="0" y="1108"/>
                    <a:pt x="0" y="1108"/>
                  </a:cubicBezTo>
                  <a:cubicBezTo>
                    <a:pt x="0" y="1129"/>
                    <a:pt x="17" y="1146"/>
                    <a:pt x="38" y="1146"/>
                  </a:cubicBezTo>
                  <a:cubicBezTo>
                    <a:pt x="496" y="1146"/>
                    <a:pt x="496" y="1146"/>
                    <a:pt x="496" y="1146"/>
                  </a:cubicBezTo>
                  <a:cubicBezTo>
                    <a:pt x="517" y="1146"/>
                    <a:pt x="534" y="1129"/>
                    <a:pt x="534" y="1108"/>
                  </a:cubicBezTo>
                  <a:cubicBezTo>
                    <a:pt x="534" y="840"/>
                    <a:pt x="534" y="840"/>
                    <a:pt x="534" y="840"/>
                  </a:cubicBezTo>
                  <a:cubicBezTo>
                    <a:pt x="764" y="840"/>
                    <a:pt x="764" y="840"/>
                    <a:pt x="764" y="840"/>
                  </a:cubicBezTo>
                  <a:cubicBezTo>
                    <a:pt x="764" y="1108"/>
                    <a:pt x="764" y="1108"/>
                    <a:pt x="764" y="1108"/>
                  </a:cubicBezTo>
                  <a:cubicBezTo>
                    <a:pt x="764" y="1129"/>
                    <a:pt x="781" y="1146"/>
                    <a:pt x="802" y="1146"/>
                  </a:cubicBezTo>
                  <a:cubicBezTo>
                    <a:pt x="1261" y="1146"/>
                    <a:pt x="1261" y="1146"/>
                    <a:pt x="1261" y="1146"/>
                  </a:cubicBezTo>
                  <a:cubicBezTo>
                    <a:pt x="1282" y="1146"/>
                    <a:pt x="1299" y="1129"/>
                    <a:pt x="1299" y="1108"/>
                  </a:cubicBezTo>
                  <a:cubicBezTo>
                    <a:pt x="1299" y="955"/>
                    <a:pt x="1299" y="955"/>
                    <a:pt x="1299" y="955"/>
                  </a:cubicBezTo>
                  <a:cubicBezTo>
                    <a:pt x="1299" y="850"/>
                    <a:pt x="1286" y="746"/>
                    <a:pt x="1261" y="645"/>
                  </a:cubicBezTo>
                  <a:close/>
                  <a:moveTo>
                    <a:pt x="112" y="663"/>
                  </a:moveTo>
                  <a:cubicBezTo>
                    <a:pt x="220" y="231"/>
                    <a:pt x="220" y="231"/>
                    <a:pt x="220" y="231"/>
                  </a:cubicBezTo>
                  <a:cubicBezTo>
                    <a:pt x="458" y="231"/>
                    <a:pt x="458" y="231"/>
                    <a:pt x="458" y="231"/>
                  </a:cubicBezTo>
                  <a:cubicBezTo>
                    <a:pt x="458" y="917"/>
                    <a:pt x="458" y="917"/>
                    <a:pt x="458" y="917"/>
                  </a:cubicBezTo>
                  <a:cubicBezTo>
                    <a:pt x="76" y="917"/>
                    <a:pt x="76" y="917"/>
                    <a:pt x="76" y="917"/>
                  </a:cubicBezTo>
                  <a:cubicBezTo>
                    <a:pt x="79" y="831"/>
                    <a:pt x="91" y="746"/>
                    <a:pt x="112" y="663"/>
                  </a:cubicBezTo>
                  <a:close/>
                  <a:moveTo>
                    <a:pt x="458" y="1070"/>
                  </a:moveTo>
                  <a:cubicBezTo>
                    <a:pt x="76" y="1070"/>
                    <a:pt x="76" y="1070"/>
                    <a:pt x="76" y="1070"/>
                  </a:cubicBezTo>
                  <a:cubicBezTo>
                    <a:pt x="76" y="993"/>
                    <a:pt x="76" y="993"/>
                    <a:pt x="76" y="993"/>
                  </a:cubicBezTo>
                  <a:cubicBezTo>
                    <a:pt x="458" y="993"/>
                    <a:pt x="458" y="993"/>
                    <a:pt x="458" y="993"/>
                  </a:cubicBezTo>
                  <a:lnTo>
                    <a:pt x="458" y="1070"/>
                  </a:lnTo>
                  <a:close/>
                  <a:moveTo>
                    <a:pt x="534" y="382"/>
                  </a:moveTo>
                  <a:cubicBezTo>
                    <a:pt x="764" y="382"/>
                    <a:pt x="764" y="382"/>
                    <a:pt x="764" y="382"/>
                  </a:cubicBezTo>
                  <a:cubicBezTo>
                    <a:pt x="764" y="764"/>
                    <a:pt x="764" y="764"/>
                    <a:pt x="764" y="764"/>
                  </a:cubicBezTo>
                  <a:cubicBezTo>
                    <a:pt x="534" y="764"/>
                    <a:pt x="534" y="764"/>
                    <a:pt x="534" y="764"/>
                  </a:cubicBezTo>
                  <a:lnTo>
                    <a:pt x="534" y="382"/>
                  </a:lnTo>
                  <a:close/>
                  <a:moveTo>
                    <a:pt x="840" y="231"/>
                  </a:moveTo>
                  <a:cubicBezTo>
                    <a:pt x="1078" y="231"/>
                    <a:pt x="1078" y="231"/>
                    <a:pt x="1078" y="231"/>
                  </a:cubicBezTo>
                  <a:cubicBezTo>
                    <a:pt x="1187" y="663"/>
                    <a:pt x="1187" y="663"/>
                    <a:pt x="1187" y="663"/>
                  </a:cubicBezTo>
                  <a:cubicBezTo>
                    <a:pt x="1208" y="746"/>
                    <a:pt x="1219" y="831"/>
                    <a:pt x="1222" y="917"/>
                  </a:cubicBezTo>
                  <a:cubicBezTo>
                    <a:pt x="840" y="917"/>
                    <a:pt x="840" y="917"/>
                    <a:pt x="840" y="917"/>
                  </a:cubicBezTo>
                  <a:lnTo>
                    <a:pt x="840" y="231"/>
                  </a:lnTo>
                  <a:close/>
                  <a:moveTo>
                    <a:pt x="1223" y="1070"/>
                  </a:moveTo>
                  <a:cubicBezTo>
                    <a:pt x="840" y="1070"/>
                    <a:pt x="840" y="1070"/>
                    <a:pt x="840" y="1070"/>
                  </a:cubicBezTo>
                  <a:cubicBezTo>
                    <a:pt x="840" y="993"/>
                    <a:pt x="840" y="993"/>
                    <a:pt x="840" y="993"/>
                  </a:cubicBezTo>
                  <a:cubicBezTo>
                    <a:pt x="1223" y="993"/>
                    <a:pt x="1223" y="993"/>
                    <a:pt x="1223" y="993"/>
                  </a:cubicBezTo>
                  <a:lnTo>
                    <a:pt x="1223" y="1070"/>
                  </a:lnTo>
                  <a:close/>
                  <a:moveTo>
                    <a:pt x="840" y="76"/>
                  </a:moveTo>
                  <a:cubicBezTo>
                    <a:pt x="1070" y="76"/>
                    <a:pt x="1070" y="76"/>
                    <a:pt x="1070" y="76"/>
                  </a:cubicBezTo>
                  <a:cubicBezTo>
                    <a:pt x="1070" y="155"/>
                    <a:pt x="1070" y="155"/>
                    <a:pt x="1070" y="155"/>
                  </a:cubicBezTo>
                  <a:cubicBezTo>
                    <a:pt x="840" y="155"/>
                    <a:pt x="840" y="155"/>
                    <a:pt x="840" y="155"/>
                  </a:cubicBezTo>
                  <a:lnTo>
                    <a:pt x="840" y="76"/>
                  </a:lnTo>
                  <a:close/>
                  <a:moveTo>
                    <a:pt x="229" y="76"/>
                  </a:moveTo>
                  <a:cubicBezTo>
                    <a:pt x="458" y="76"/>
                    <a:pt x="458" y="76"/>
                    <a:pt x="458" y="76"/>
                  </a:cubicBezTo>
                  <a:cubicBezTo>
                    <a:pt x="458" y="155"/>
                    <a:pt x="458" y="155"/>
                    <a:pt x="458" y="155"/>
                  </a:cubicBezTo>
                  <a:cubicBezTo>
                    <a:pt x="229" y="155"/>
                    <a:pt x="229" y="155"/>
                    <a:pt x="229" y="155"/>
                  </a:cubicBezTo>
                  <a:lnTo>
                    <a:pt x="229" y="76"/>
                  </a:lnTo>
                  <a:close/>
                  <a:moveTo>
                    <a:pt x="229" y="76"/>
                  </a:moveTo>
                  <a:cubicBezTo>
                    <a:pt x="229" y="76"/>
                    <a:pt x="229" y="76"/>
                    <a:pt x="229"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332" name="Freeform 25">
              <a:extLst>
                <a:ext uri="{FF2B5EF4-FFF2-40B4-BE49-F238E27FC236}">
                  <a16:creationId xmlns:a16="http://schemas.microsoft.com/office/drawing/2014/main" id="{06DC323D-3B79-4EE3-96A5-3732FC0AA937}"/>
                </a:ext>
              </a:extLst>
            </p:cNvPr>
            <p:cNvSpPr>
              <a:spLocks noEditPoints="1"/>
            </p:cNvSpPr>
            <p:nvPr/>
          </p:nvSpPr>
          <p:spPr bwMode="auto">
            <a:xfrm>
              <a:off x="6797083" y="3222975"/>
              <a:ext cx="287338" cy="865188"/>
            </a:xfrm>
            <a:custGeom>
              <a:avLst/>
              <a:gdLst>
                <a:gd name="T0" fmla="*/ 38 w 76"/>
                <a:gd name="T1" fmla="*/ 0 h 229"/>
                <a:gd name="T2" fmla="*/ 0 w 76"/>
                <a:gd name="T3" fmla="*/ 38 h 229"/>
                <a:gd name="T4" fmla="*/ 0 w 76"/>
                <a:gd name="T5" fmla="*/ 191 h 229"/>
                <a:gd name="T6" fmla="*/ 38 w 76"/>
                <a:gd name="T7" fmla="*/ 229 h 229"/>
                <a:gd name="T8" fmla="*/ 76 w 76"/>
                <a:gd name="T9" fmla="*/ 191 h 229"/>
                <a:gd name="T10" fmla="*/ 76 w 76"/>
                <a:gd name="T11" fmla="*/ 38 h 229"/>
                <a:gd name="T12" fmla="*/ 38 w 76"/>
                <a:gd name="T13" fmla="*/ 0 h 229"/>
                <a:gd name="T14" fmla="*/ 38 w 76"/>
                <a:gd name="T15" fmla="*/ 0 h 229"/>
                <a:gd name="T16" fmla="*/ 38 w 76"/>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229">
                  <a:moveTo>
                    <a:pt x="38" y="0"/>
                  </a:moveTo>
                  <a:cubicBezTo>
                    <a:pt x="17" y="0"/>
                    <a:pt x="0" y="17"/>
                    <a:pt x="0" y="38"/>
                  </a:cubicBezTo>
                  <a:cubicBezTo>
                    <a:pt x="0" y="191"/>
                    <a:pt x="0" y="191"/>
                    <a:pt x="0" y="191"/>
                  </a:cubicBezTo>
                  <a:cubicBezTo>
                    <a:pt x="0" y="212"/>
                    <a:pt x="17" y="229"/>
                    <a:pt x="38" y="229"/>
                  </a:cubicBezTo>
                  <a:cubicBezTo>
                    <a:pt x="59" y="229"/>
                    <a:pt x="76" y="212"/>
                    <a:pt x="76" y="191"/>
                  </a:cubicBezTo>
                  <a:cubicBezTo>
                    <a:pt x="76" y="38"/>
                    <a:pt x="76" y="38"/>
                    <a:pt x="76" y="38"/>
                  </a:cubicBezTo>
                  <a:cubicBezTo>
                    <a:pt x="76" y="17"/>
                    <a:pt x="59" y="0"/>
                    <a:pt x="38" y="0"/>
                  </a:cubicBezTo>
                  <a:close/>
                  <a:moveTo>
                    <a:pt x="38" y="0"/>
                  </a:moveTo>
                  <a:cubicBezTo>
                    <a:pt x="38" y="0"/>
                    <a:pt x="38"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96" name="Rectangle 95">
            <a:extLst>
              <a:ext uri="{FF2B5EF4-FFF2-40B4-BE49-F238E27FC236}">
                <a16:creationId xmlns:a16="http://schemas.microsoft.com/office/drawing/2014/main" id="{0D6310F3-213F-4151-8239-5E2726D47A13}"/>
              </a:ext>
            </a:extLst>
          </p:cNvPr>
          <p:cNvSpPr/>
          <p:nvPr/>
        </p:nvSpPr>
        <p:spPr>
          <a:xfrm>
            <a:off x="8251354" y="3124823"/>
            <a:ext cx="3164210" cy="2708434"/>
          </a:xfrm>
          <a:prstGeom prst="rect">
            <a:avLst/>
          </a:prstGeom>
        </p:spPr>
        <p:txBody>
          <a:bodyPr wrap="square">
            <a:spAutoFit/>
          </a:bodyPr>
          <a:lstStyle/>
          <a:p>
            <a:pPr algn="ctr">
              <a:lnSpc>
                <a:spcPts val="1700"/>
              </a:lnSpc>
            </a:pPr>
            <a:endPar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the competencies?</a:t>
            </a:r>
          </a:p>
          <a:p>
            <a:pPr algn="ctr">
              <a:lnSpc>
                <a:spcPts val="1700"/>
              </a:lnSpc>
            </a:pPr>
            <a:b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Are the competencies meeting the needs of the students?</a:t>
            </a:r>
          </a:p>
          <a:p>
            <a:pPr algn="ctr">
              <a:lnSpc>
                <a:spcPts val="1700"/>
              </a:lnSpc>
            </a:pPr>
            <a:endPar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Does the curriculum prepare students for the jobs your students take?</a:t>
            </a:r>
          </a:p>
          <a:p>
            <a:pPr algn="ctr">
              <a:lnSpc>
                <a:spcPts val="1700"/>
              </a:lnSpc>
            </a:pPr>
            <a:endPar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endPar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_______________________________</a:t>
            </a:r>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4" name="Rectangle 333">
            <a:extLst>
              <a:ext uri="{FF2B5EF4-FFF2-40B4-BE49-F238E27FC236}">
                <a16:creationId xmlns:a16="http://schemas.microsoft.com/office/drawing/2014/main" id="{C442FF96-2FB8-4BFA-8F67-F4F8D63964EB}"/>
              </a:ext>
            </a:extLst>
          </p:cNvPr>
          <p:cNvSpPr/>
          <p:nvPr/>
        </p:nvSpPr>
        <p:spPr>
          <a:xfrm>
            <a:off x="4571356" y="3327635"/>
            <a:ext cx="2989811" cy="2505622"/>
          </a:xfrm>
          <a:prstGeom prst="rect">
            <a:avLst/>
          </a:prstGeom>
        </p:spPr>
        <p:txBody>
          <a:bodyPr wrap="square">
            <a:spAutoFit/>
          </a:bodyPr>
          <a:lstStyle/>
          <a:p>
            <a:pPr algn="ctr">
              <a:lnSpc>
                <a:spcPts val="1700"/>
              </a:lnSpc>
            </a:pPr>
            <a:r>
              <a:rPr lang="en-GB" sz="1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ASPIRATIONAL</a:t>
            </a:r>
          </a:p>
          <a:p>
            <a:pPr algn="ctr">
              <a:lnSpc>
                <a:spcPts val="1700"/>
              </a:lnSpc>
            </a:pPr>
            <a:endParaRPr lang="en-GB" sz="1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1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What do you hope your program &amp; its graduates do for healthcare?</a:t>
            </a:r>
          </a:p>
          <a:p>
            <a:pPr algn="ctr">
              <a:lnSpc>
                <a:spcPts val="1700"/>
              </a:lnSpc>
            </a:pPr>
            <a:endParaRPr lang="en-GB" sz="1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1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What do you hope to achieve?</a:t>
            </a:r>
          </a:p>
          <a:p>
            <a:pPr algn="ctr">
              <a:lnSpc>
                <a:spcPts val="1700"/>
              </a:lnSpc>
            </a:pPr>
            <a:endParaRPr lang="en-GB" sz="1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endParaRPr lang="en-GB" sz="1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24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____________________</a:t>
            </a:r>
          </a:p>
        </p:txBody>
      </p:sp>
      <p:sp>
        <p:nvSpPr>
          <p:cNvPr id="335" name="Rectangle 334">
            <a:extLst>
              <a:ext uri="{FF2B5EF4-FFF2-40B4-BE49-F238E27FC236}">
                <a16:creationId xmlns:a16="http://schemas.microsoft.com/office/drawing/2014/main" id="{90CC5E30-C361-4A9E-AB83-6DBBB87FC2CA}"/>
              </a:ext>
            </a:extLst>
          </p:cNvPr>
          <p:cNvSpPr/>
          <p:nvPr/>
        </p:nvSpPr>
        <p:spPr>
          <a:xfrm>
            <a:off x="973420" y="3327635"/>
            <a:ext cx="3077920" cy="2680093"/>
          </a:xfrm>
          <a:prstGeom prst="rect">
            <a:avLst/>
          </a:prstGeom>
        </p:spPr>
        <p:txBody>
          <a:bodyPr wrap="square">
            <a:spAutoFit/>
          </a:bodyPr>
          <a:lstStyle/>
          <a:p>
            <a:pPr algn="ctr">
              <a:lnSpc>
                <a:spcPts val="1700"/>
              </a:lnSpc>
            </a:pP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Whom do you recruit, and from where?</a:t>
            </a:r>
          </a:p>
          <a:p>
            <a:pPr algn="ctr">
              <a:lnSpc>
                <a:spcPts val="1700"/>
              </a:lnSpc>
            </a:pPr>
            <a:endPar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jobs will they earn when they graduate?</a:t>
            </a:r>
          </a:p>
          <a:p>
            <a:pPr algn="ctr">
              <a:lnSpc>
                <a:spcPts val="1700"/>
              </a:lnSpc>
            </a:pPr>
            <a:endPar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Who is involved in this education?</a:t>
            </a:r>
          </a:p>
          <a:p>
            <a:pPr algn="ctr">
              <a:lnSpc>
                <a:spcPts val="1700"/>
              </a:lnSpc>
            </a:pPr>
            <a:endPar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1700"/>
              </a:lnSpc>
            </a:pPr>
            <a:r>
              <a:rPr lang="en-GB"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Whom do you educate?</a:t>
            </a:r>
          </a:p>
          <a:p>
            <a:pPr algn="ctr">
              <a:lnSpc>
                <a:spcPts val="1700"/>
              </a:lnSpc>
            </a:pPr>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______________________</a:t>
            </a:r>
          </a:p>
          <a:p>
            <a:pPr algn="ctr">
              <a:lnSpc>
                <a:spcPts val="1700"/>
              </a:lnSpc>
            </a:pPr>
            <a:endPar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36" name="Straight Connector 335">
            <a:extLst>
              <a:ext uri="{FF2B5EF4-FFF2-40B4-BE49-F238E27FC236}">
                <a16:creationId xmlns:a16="http://schemas.microsoft.com/office/drawing/2014/main" id="{C5CF9008-21E2-4104-AB49-96B79C87B805}"/>
              </a:ext>
            </a:extLst>
          </p:cNvPr>
          <p:cNvCxnSpPr/>
          <p:nvPr/>
        </p:nvCxnSpPr>
        <p:spPr>
          <a:xfrm>
            <a:off x="2206814" y="2765339"/>
            <a:ext cx="429116"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7DBDE054-083B-4C28-B803-63210CD2A799}"/>
              </a:ext>
            </a:extLst>
          </p:cNvPr>
          <p:cNvCxnSpPr/>
          <p:nvPr/>
        </p:nvCxnSpPr>
        <p:spPr>
          <a:xfrm>
            <a:off x="5829399" y="2854550"/>
            <a:ext cx="429116" cy="0"/>
          </a:xfrm>
          <a:prstGeom prst="line">
            <a:avLst/>
          </a:prstGeom>
          <a:ln w="762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65B68B2-A28F-455E-99A0-538DF0D3B1B9}"/>
              </a:ext>
            </a:extLst>
          </p:cNvPr>
          <p:cNvCxnSpPr/>
          <p:nvPr/>
        </p:nvCxnSpPr>
        <p:spPr>
          <a:xfrm>
            <a:off x="9540918" y="2854550"/>
            <a:ext cx="429116" cy="0"/>
          </a:xfrm>
          <a:prstGeom prst="line">
            <a:avLst/>
          </a:prstGeom>
          <a:ln w="7620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0048218-03CB-49AA-9E34-BE35B223C084}"/>
              </a:ext>
            </a:extLst>
          </p:cNvPr>
          <p:cNvPicPr>
            <a:picLocks noChangeAspect="1"/>
          </p:cNvPicPr>
          <p:nvPr/>
        </p:nvPicPr>
        <p:blipFill>
          <a:blip r:embed="rId3">
            <a:duotone>
              <a:schemeClr val="bg2">
                <a:shade val="45000"/>
                <a:satMod val="135000"/>
              </a:schemeClr>
              <a:prstClr val="white"/>
            </a:duotone>
          </a:blip>
          <a:stretch>
            <a:fillRect/>
          </a:stretch>
        </p:blipFill>
        <p:spPr>
          <a:xfrm>
            <a:off x="9281739" y="295213"/>
            <a:ext cx="939261" cy="939261"/>
          </a:xfrm>
          <a:prstGeom prst="rect">
            <a:avLst/>
          </a:prstGeom>
        </p:spPr>
      </p:pic>
    </p:spTree>
    <p:extLst>
      <p:ext uri="{BB962C8B-B14F-4D97-AF65-F5344CB8AC3E}">
        <p14:creationId xmlns:p14="http://schemas.microsoft.com/office/powerpoint/2010/main" val="899367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B6BFA-3865-46B6-B73C-B85F11C352A6}"/>
              </a:ext>
            </a:extLst>
          </p:cNvPr>
          <p:cNvSpPr>
            <a:spLocks noGrp="1"/>
          </p:cNvSpPr>
          <p:nvPr>
            <p:ph type="title"/>
          </p:nvPr>
        </p:nvSpPr>
        <p:spPr>
          <a:xfrm>
            <a:off x="311707" y="678369"/>
            <a:ext cx="11465916" cy="990600"/>
          </a:xfrm>
        </p:spPr>
        <p:txBody>
          <a:bodyPr>
            <a:normAutofit fontScale="90000"/>
          </a:bodyPr>
          <a:lstStyle/>
          <a:p>
            <a:r>
              <a:rPr lang="en-US" sz="2400">
                <a:cs typeface="Arial"/>
              </a:rPr>
              <a:t>I.A.1: The Program will have </a:t>
            </a:r>
            <a:r>
              <a:rPr lang="en-US" sz="2400">
                <a:ea typeface="+mn-lt"/>
                <a:cs typeface="+mn-lt"/>
              </a:rPr>
              <a:t>statements of mission, vision, and values that guide the Program's design, evaluation and quality improvement initiatives, and strategic intent and/or market focus.</a:t>
            </a:r>
          </a:p>
        </p:txBody>
      </p:sp>
      <p:sp>
        <p:nvSpPr>
          <p:cNvPr id="4" name="Slide Number Placeholder 3">
            <a:extLst>
              <a:ext uri="{FF2B5EF4-FFF2-40B4-BE49-F238E27FC236}">
                <a16:creationId xmlns:a16="http://schemas.microsoft.com/office/drawing/2014/main" id="{6851C4A7-E83B-498B-A2A3-2BD63218BFA3}"/>
              </a:ext>
            </a:extLst>
          </p:cNvPr>
          <p:cNvSpPr>
            <a:spLocks noGrp="1"/>
          </p:cNvSpPr>
          <p:nvPr>
            <p:ph type="sldNum" sz="quarter" idx="11"/>
          </p:nvPr>
        </p:nvSpPr>
        <p:spPr/>
        <p:txBody>
          <a:bodyPr/>
          <a:lstStyle/>
          <a:p>
            <a:pPr>
              <a:defRPr/>
            </a:pPr>
            <a:fld id="{EE7B9041-9769-4321-BE4E-244089F44A61}" type="slidenum">
              <a:rPr lang="en-US" smtClean="0"/>
              <a:pPr>
                <a:defRPr/>
              </a:pPr>
              <a:t>5</a:t>
            </a:fld>
            <a:endParaRPr lang="en-US"/>
          </a:p>
        </p:txBody>
      </p:sp>
      <p:sp>
        <p:nvSpPr>
          <p:cNvPr id="9" name="Content Placeholder 8">
            <a:extLst>
              <a:ext uri="{FF2B5EF4-FFF2-40B4-BE49-F238E27FC236}">
                <a16:creationId xmlns:a16="http://schemas.microsoft.com/office/drawing/2014/main" id="{B45076DD-B666-4B75-981E-203491B14352}"/>
              </a:ext>
            </a:extLst>
          </p:cNvPr>
          <p:cNvSpPr>
            <a:spLocks noGrp="1"/>
          </p:cNvSpPr>
          <p:nvPr>
            <p:ph idx="1"/>
          </p:nvPr>
        </p:nvSpPr>
        <p:spPr>
          <a:xfrm>
            <a:off x="385944" y="1764394"/>
            <a:ext cx="11405281" cy="4850249"/>
          </a:xfrm>
        </p:spPr>
        <p:txBody>
          <a:bodyPr/>
          <a:lstStyle/>
          <a:p>
            <a:pPr algn="l" rtl="0" fontAlgn="base">
              <a:buFont typeface="+mj-lt"/>
              <a:buAutoNum type="arabicPeriod"/>
            </a:pPr>
            <a:r>
              <a:rPr lang="en-US" sz="1600">
                <a:solidFill>
                  <a:srgbClr val="000000"/>
                </a:solidFill>
                <a:effectLst/>
                <a:latin typeface="Calibri" panose="020F0502020204030204" pitchFamily="34" charset="0"/>
              </a:rPr>
              <a:t>Provide statements of the Program's mission, vision and values.  </a:t>
            </a:r>
          </a:p>
          <a:p>
            <a:pPr lvl="1">
              <a:buFont typeface="Arial" panose="020B0604020202020204" pitchFamily="34" charset="0"/>
              <a:buChar char="•"/>
            </a:pPr>
            <a:r>
              <a:rPr lang="en-US" sz="1600">
                <a:solidFill>
                  <a:srgbClr val="000000"/>
                </a:solidFill>
                <a:effectLst/>
                <a:highlight>
                  <a:srgbClr val="FFFF00"/>
                </a:highlight>
                <a:latin typeface="Calibri" panose="020F0502020204030204" pitchFamily="34" charset="0"/>
              </a:rPr>
              <a:t>CAHME acknowledges that definitions of what is a mission and vision statement may vary based on organizational norms. Site visitors will look for consistency in application of the way that mission and vision are defined with the Program and the University.          </a:t>
            </a:r>
          </a:p>
          <a:p>
            <a:pPr algn="l" rtl="0" fontAlgn="base">
              <a:buFont typeface="+mj-lt"/>
              <a:buAutoNum type="arabicPeriod" startAt="2"/>
            </a:pPr>
            <a:r>
              <a:rPr lang="en-US" sz="1600">
                <a:solidFill>
                  <a:srgbClr val="000000"/>
                </a:solidFill>
                <a:effectLst/>
                <a:highlight>
                  <a:srgbClr val="FFFF00"/>
                </a:highlight>
                <a:latin typeface="Calibri" panose="020F0502020204030204" pitchFamily="34" charset="0"/>
              </a:rPr>
              <a:t>Define the target students and the program's expected outcome for graduated students in a separate statement. If the target students are stated in the mission, restate here to ensure that site visitors are clear on the target.  </a:t>
            </a:r>
          </a:p>
          <a:p>
            <a:pPr lvl="1">
              <a:buFont typeface="Arial" panose="020B0604020202020204" pitchFamily="34" charset="0"/>
              <a:buChar char="•"/>
            </a:pPr>
            <a:r>
              <a:rPr lang="en-US" sz="1600">
                <a:solidFill>
                  <a:srgbClr val="000000"/>
                </a:solidFill>
                <a:effectLst/>
                <a:highlight>
                  <a:srgbClr val="FFFF00"/>
                </a:highlight>
                <a:latin typeface="Calibri" panose="020F0502020204030204" pitchFamily="34" charset="0"/>
              </a:rPr>
              <a:t>Target students may be defined related to age, experience, socio-economic status, first generation college students, race, ethnicity, geographic location, or others to be defined. </a:t>
            </a:r>
          </a:p>
          <a:p>
            <a:pPr lvl="1">
              <a:buFont typeface="Arial" panose="020B0604020202020204" pitchFamily="34" charset="0"/>
              <a:buChar char="•"/>
            </a:pPr>
            <a:r>
              <a:rPr lang="en-US" sz="1600">
                <a:solidFill>
                  <a:srgbClr val="000000"/>
                </a:solidFill>
                <a:effectLst/>
                <a:highlight>
                  <a:srgbClr val="FFFF00"/>
                </a:highlight>
                <a:latin typeface="Calibri" panose="020F0502020204030204" pitchFamily="34" charset="0"/>
              </a:rPr>
              <a:t>Outcomes may be defined in any of the outcomes categories as listed on the CAHME Annual report, such as position, placement, income, satisfaction levels, retention rate, time to graduate, research outcomes, or others to be defined. </a:t>
            </a:r>
          </a:p>
          <a:p>
            <a:pPr algn="l" rtl="0" fontAlgn="base">
              <a:buFont typeface="+mj-lt"/>
              <a:buAutoNum type="arabicPeriod" startAt="3"/>
            </a:pPr>
            <a:r>
              <a:rPr lang="en-US" sz="1600">
                <a:solidFill>
                  <a:srgbClr val="000000"/>
                </a:solidFill>
                <a:effectLst/>
                <a:highlight>
                  <a:srgbClr val="FFFF00"/>
                </a:highlight>
                <a:latin typeface="Calibri" panose="020F0502020204030204" pitchFamily="34" charset="0"/>
              </a:rPr>
              <a:t>For multi-track Programs, you </a:t>
            </a:r>
            <a:r>
              <a:rPr lang="en-US" sz="1600" u="sng">
                <a:solidFill>
                  <a:srgbClr val="000000"/>
                </a:solidFill>
                <a:effectLst/>
                <a:highlight>
                  <a:srgbClr val="FFFF00"/>
                </a:highlight>
                <a:latin typeface="Calibri" panose="020F0502020204030204" pitchFamily="34" charset="0"/>
              </a:rPr>
              <a:t>may</a:t>
            </a:r>
            <a:r>
              <a:rPr lang="en-US" sz="1600">
                <a:solidFill>
                  <a:srgbClr val="000000"/>
                </a:solidFill>
                <a:effectLst/>
                <a:highlight>
                  <a:srgbClr val="FFFF00"/>
                </a:highlight>
                <a:latin typeface="Calibri" panose="020F0502020204030204" pitchFamily="34" charset="0"/>
              </a:rPr>
              <a:t> define the mission, vision, values, target students and student outcomes (e.g. expected position level, work setting, healthcare sector)  for each track </a:t>
            </a:r>
            <a:r>
              <a:rPr lang="en-US" sz="1600" u="sng">
                <a:solidFill>
                  <a:srgbClr val="000000"/>
                </a:solidFill>
                <a:effectLst/>
                <a:highlight>
                  <a:srgbClr val="FFFF00"/>
                </a:highlight>
                <a:latin typeface="Calibri" panose="020F0502020204030204" pitchFamily="34" charset="0"/>
              </a:rPr>
              <a:t>if differen</a:t>
            </a:r>
            <a:r>
              <a:rPr lang="en-US" sz="1600">
                <a:solidFill>
                  <a:srgbClr val="000000"/>
                </a:solidFill>
                <a:effectLst/>
                <a:highlight>
                  <a:srgbClr val="FFFF00"/>
                </a:highlight>
                <a:latin typeface="Calibri" panose="020F0502020204030204" pitchFamily="34" charset="0"/>
              </a:rPr>
              <a:t>t.                                                                    </a:t>
            </a:r>
            <a:r>
              <a:rPr lang="en-US" sz="1600">
                <a:solidFill>
                  <a:srgbClr val="000000"/>
                </a:solidFill>
                <a:effectLst/>
                <a:latin typeface="Calibri" panose="020F0502020204030204" pitchFamily="34" charset="0"/>
              </a:rPr>
              <a:t>  </a:t>
            </a:r>
          </a:p>
          <a:p>
            <a:pPr algn="l" rtl="0" fontAlgn="base">
              <a:buFont typeface="+mj-lt"/>
              <a:buAutoNum type="arabicPeriod" startAt="4"/>
            </a:pPr>
            <a:r>
              <a:rPr lang="en-US" sz="1600">
                <a:solidFill>
                  <a:srgbClr val="000000"/>
                </a:solidFill>
                <a:effectLst/>
                <a:latin typeface="Calibri" panose="020F0502020204030204" pitchFamily="34" charset="0"/>
              </a:rPr>
              <a:t>Describe how these statements provide direction for student selection, curriculum design, and scholarly activity of the faculty.  </a:t>
            </a:r>
          </a:p>
          <a:p>
            <a:pPr algn="l" rtl="0" fontAlgn="base">
              <a:buFont typeface="+mj-lt"/>
              <a:buAutoNum type="arabicPeriod" startAt="5"/>
            </a:pPr>
            <a:r>
              <a:rPr lang="en-US" sz="1600">
                <a:solidFill>
                  <a:srgbClr val="000000"/>
                </a:solidFill>
                <a:effectLst/>
                <a:latin typeface="Calibri" panose="020F0502020204030204" pitchFamily="34" charset="0"/>
              </a:rPr>
              <a:t>Comment and demonstrate how the Program statements relate to the mission, vision, and values of the University and of the parent College/School. Include statements of University and College/School missions and provide the relevant URL’s.   </a:t>
            </a:r>
          </a:p>
          <a:p>
            <a:pPr marL="457200" lvl="1">
              <a:buClr>
                <a:schemeClr val="tx1"/>
              </a:buClr>
              <a:buSzPct val="100000"/>
              <a:buFont typeface="Arial" panose="020B0604020202020204" pitchFamily="34" charset="0"/>
              <a:buChar char="•"/>
            </a:pPr>
            <a:endParaRPr lang="en-US" sz="1600" i="1">
              <a:solidFill>
                <a:srgbClr val="000000"/>
              </a:solidFill>
              <a:cs typeface="Arial"/>
            </a:endParaRPr>
          </a:p>
          <a:p>
            <a:pPr lvl="1">
              <a:buNone/>
            </a:pPr>
            <a:endParaRPr lang="en-US" sz="1600">
              <a:cs typeface="Arial"/>
            </a:endParaRPr>
          </a:p>
        </p:txBody>
      </p:sp>
    </p:spTree>
    <p:extLst>
      <p:ext uri="{BB962C8B-B14F-4D97-AF65-F5344CB8AC3E}">
        <p14:creationId xmlns:p14="http://schemas.microsoft.com/office/powerpoint/2010/main" val="342058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59CE9B-2F50-4159-9D4A-7519CE867EDF}"/>
              </a:ext>
            </a:extLst>
          </p:cNvPr>
          <p:cNvSpPr>
            <a:spLocks noGrp="1"/>
          </p:cNvSpPr>
          <p:nvPr>
            <p:ph type="sldNum" sz="quarter" idx="11"/>
          </p:nvPr>
        </p:nvSpPr>
        <p:spPr/>
        <p:txBody>
          <a:bodyPr/>
          <a:lstStyle/>
          <a:p>
            <a:pPr>
              <a:defRPr/>
            </a:pPr>
            <a:fld id="{EE7B9041-9769-4321-BE4E-244089F44A61}" type="slidenum">
              <a:rPr lang="en-US" smtClean="0"/>
              <a:pPr>
                <a:defRPr/>
              </a:pPr>
              <a:t>6</a:t>
            </a:fld>
            <a:endParaRPr lang="en-US"/>
          </a:p>
        </p:txBody>
      </p:sp>
      <p:sp>
        <p:nvSpPr>
          <p:cNvPr id="4" name="Title 1">
            <a:extLst>
              <a:ext uri="{FF2B5EF4-FFF2-40B4-BE49-F238E27FC236}">
                <a16:creationId xmlns:a16="http://schemas.microsoft.com/office/drawing/2014/main" id="{AD97C7F5-1D90-EDC7-D5B3-94B0E8E768E0}"/>
              </a:ext>
            </a:extLst>
          </p:cNvPr>
          <p:cNvSpPr txBox="1">
            <a:spLocks/>
          </p:cNvSpPr>
          <p:nvPr/>
        </p:nvSpPr>
        <p:spPr>
          <a:xfrm>
            <a:off x="3820449" y="505895"/>
            <a:ext cx="4904451" cy="451945"/>
          </a:xfrm>
          <a:prstGeom prst="rect">
            <a:avLst/>
          </a:prstGeom>
        </p:spPr>
        <p:txBody>
          <a:bodyPr lIns="91440" tIns="45720" rIns="91440" bIns="45720" anchor="t"/>
          <a:lstStyle>
            <a:lvl1pPr algn="ctr" rtl="0" eaLnBrk="1" fontAlgn="base" hangingPunct="1">
              <a:spcBef>
                <a:spcPct val="0"/>
              </a:spcBef>
              <a:spcAft>
                <a:spcPct val="0"/>
              </a:spcAft>
              <a:defRPr sz="2800" b="1">
                <a:solidFill>
                  <a:schemeClr val="tx1"/>
                </a:solidFill>
                <a:latin typeface="+mn-lt"/>
                <a:ea typeface="+mj-ea"/>
                <a:cs typeface="+mj-cs"/>
              </a:defRPr>
            </a:lvl1pPr>
            <a:lvl2pPr algn="ctr" rtl="0" eaLnBrk="1" fontAlgn="base" hangingPunct="1">
              <a:spcBef>
                <a:spcPct val="0"/>
              </a:spcBef>
              <a:spcAft>
                <a:spcPct val="0"/>
              </a:spcAft>
              <a:defRPr sz="2800">
                <a:solidFill>
                  <a:srgbClr val="007DC3"/>
                </a:solidFill>
                <a:latin typeface="Century Gothic" pitchFamily="34" charset="0"/>
              </a:defRPr>
            </a:lvl2pPr>
            <a:lvl3pPr algn="ctr" rtl="0" eaLnBrk="1" fontAlgn="base" hangingPunct="1">
              <a:spcBef>
                <a:spcPct val="0"/>
              </a:spcBef>
              <a:spcAft>
                <a:spcPct val="0"/>
              </a:spcAft>
              <a:defRPr sz="2800">
                <a:solidFill>
                  <a:srgbClr val="007DC3"/>
                </a:solidFill>
                <a:latin typeface="Century Gothic" pitchFamily="34" charset="0"/>
              </a:defRPr>
            </a:lvl3pPr>
            <a:lvl4pPr algn="ctr" rtl="0" eaLnBrk="1" fontAlgn="base" hangingPunct="1">
              <a:spcBef>
                <a:spcPct val="0"/>
              </a:spcBef>
              <a:spcAft>
                <a:spcPct val="0"/>
              </a:spcAft>
              <a:defRPr sz="2800">
                <a:solidFill>
                  <a:srgbClr val="007DC3"/>
                </a:solidFill>
                <a:latin typeface="Century Gothic" pitchFamily="34" charset="0"/>
              </a:defRPr>
            </a:lvl4pPr>
            <a:lvl5pPr algn="ctr" rtl="0" eaLnBrk="1" fontAlgn="base" hangingPunct="1">
              <a:spcBef>
                <a:spcPct val="0"/>
              </a:spcBef>
              <a:spcAft>
                <a:spcPct val="0"/>
              </a:spcAft>
              <a:defRPr sz="2800">
                <a:solidFill>
                  <a:srgbClr val="007DC3"/>
                </a:solidFill>
                <a:latin typeface="Century Gothic" pitchFamily="34" charset="0"/>
              </a:defRPr>
            </a:lvl5pPr>
            <a:lvl6pPr marL="457200" algn="ctr" rtl="0" eaLnBrk="1" fontAlgn="base" hangingPunct="1">
              <a:spcBef>
                <a:spcPct val="0"/>
              </a:spcBef>
              <a:spcAft>
                <a:spcPct val="0"/>
              </a:spcAft>
              <a:defRPr sz="2800">
                <a:solidFill>
                  <a:srgbClr val="007DC3"/>
                </a:solidFill>
                <a:latin typeface="Century Gothic" pitchFamily="34" charset="0"/>
              </a:defRPr>
            </a:lvl6pPr>
            <a:lvl7pPr marL="914400" algn="ctr" rtl="0" eaLnBrk="1" fontAlgn="base" hangingPunct="1">
              <a:spcBef>
                <a:spcPct val="0"/>
              </a:spcBef>
              <a:spcAft>
                <a:spcPct val="0"/>
              </a:spcAft>
              <a:defRPr sz="2800">
                <a:solidFill>
                  <a:srgbClr val="007DC3"/>
                </a:solidFill>
                <a:latin typeface="Century Gothic" pitchFamily="34" charset="0"/>
              </a:defRPr>
            </a:lvl7pPr>
            <a:lvl8pPr marL="1371600" algn="ctr" rtl="0" eaLnBrk="1" fontAlgn="base" hangingPunct="1">
              <a:spcBef>
                <a:spcPct val="0"/>
              </a:spcBef>
              <a:spcAft>
                <a:spcPct val="0"/>
              </a:spcAft>
              <a:defRPr sz="2800">
                <a:solidFill>
                  <a:srgbClr val="007DC3"/>
                </a:solidFill>
                <a:latin typeface="Century Gothic" pitchFamily="34" charset="0"/>
              </a:defRPr>
            </a:lvl8pPr>
            <a:lvl9pPr marL="1828800" algn="ctr" rtl="0" eaLnBrk="1" fontAlgn="base" hangingPunct="1">
              <a:spcBef>
                <a:spcPct val="0"/>
              </a:spcBef>
              <a:spcAft>
                <a:spcPct val="0"/>
              </a:spcAft>
              <a:defRPr sz="2800">
                <a:solidFill>
                  <a:srgbClr val="007DC3"/>
                </a:solidFill>
                <a:latin typeface="Century Gothic" pitchFamily="34" charset="0"/>
              </a:defRPr>
            </a:lvl9pPr>
          </a:lstStyle>
          <a:p>
            <a:pPr defTabSz="914400"/>
            <a:r>
              <a:rPr lang="en-US" sz="3000" kern="0">
                <a:cs typeface="Arial"/>
              </a:rPr>
              <a:t>Rubrics Then and </a:t>
            </a:r>
            <a:r>
              <a:rPr lang="en-US" sz="3000" u="sng" kern="0">
                <a:cs typeface="Arial"/>
              </a:rPr>
              <a:t>Now</a:t>
            </a:r>
            <a:endParaRPr lang="en-US" u="sng"/>
          </a:p>
        </p:txBody>
      </p:sp>
      <p:graphicFrame>
        <p:nvGraphicFramePr>
          <p:cNvPr id="10" name="Table 9">
            <a:extLst>
              <a:ext uri="{FF2B5EF4-FFF2-40B4-BE49-F238E27FC236}">
                <a16:creationId xmlns:a16="http://schemas.microsoft.com/office/drawing/2014/main" id="{C2062D7B-088B-BE69-F09E-6AB00A176D92}"/>
              </a:ext>
            </a:extLst>
          </p:cNvPr>
          <p:cNvGraphicFramePr>
            <a:graphicFrameLocks noGrp="1"/>
          </p:cNvGraphicFramePr>
          <p:nvPr>
            <p:extLst/>
          </p:nvPr>
        </p:nvGraphicFramePr>
        <p:xfrm>
          <a:off x="112194" y="1098403"/>
          <a:ext cx="11954520" cy="4911918"/>
        </p:xfrm>
        <a:graphic>
          <a:graphicData uri="http://schemas.openxmlformats.org/drawingml/2006/table">
            <a:tbl>
              <a:tblPr/>
              <a:tblGrid>
                <a:gridCol w="5348806">
                  <a:extLst>
                    <a:ext uri="{9D8B030D-6E8A-4147-A177-3AD203B41FA5}">
                      <a16:colId xmlns:a16="http://schemas.microsoft.com/office/drawing/2014/main" val="1138573424"/>
                    </a:ext>
                  </a:extLst>
                </a:gridCol>
                <a:gridCol w="6605714">
                  <a:extLst>
                    <a:ext uri="{9D8B030D-6E8A-4147-A177-3AD203B41FA5}">
                      <a16:colId xmlns:a16="http://schemas.microsoft.com/office/drawing/2014/main" val="2592457714"/>
                    </a:ext>
                  </a:extLst>
                </a:gridCol>
              </a:tblGrid>
              <a:tr h="659371">
                <a:tc>
                  <a:txBody>
                    <a:bodyPr/>
                    <a:lstStyle/>
                    <a:p>
                      <a:pPr algn="ctr" rtl="0" fontAlgn="base"/>
                      <a:r>
                        <a:rPr lang="en-US" sz="2400" b="1" i="1">
                          <a:solidFill>
                            <a:srgbClr val="FFFFFF"/>
                          </a:solidFill>
                          <a:effectLst/>
                          <a:latin typeface="Calibri" panose="020F0502020204030204" pitchFamily="34" charset="0"/>
                        </a:rPr>
                        <a:t>Former</a:t>
                      </a:r>
                      <a:r>
                        <a:rPr lang="en-US" sz="2400" b="1" i="0">
                          <a:solidFill>
                            <a:srgbClr val="FFFFFF"/>
                          </a:solidFill>
                          <a:effectLst/>
                          <a:latin typeface="Calibri" panose="020F0502020204030204" pitchFamily="34" charset="0"/>
                        </a:rPr>
                        <a:t> Rubric</a:t>
                      </a:r>
                      <a:r>
                        <a:rPr lang="en-US" sz="2400" b="0" i="0">
                          <a:effectLst/>
                          <a:latin typeface="Calibri" panose="020F0502020204030204" pitchFamily="34" charset="0"/>
                        </a:rPr>
                        <a:t> </a:t>
                      </a:r>
                      <a:endParaRPr lang="en-US" sz="2400" b="0" i="0">
                        <a:effectLst/>
                      </a:endParaRPr>
                    </a:p>
                  </a:txBody>
                  <a:tcPr marL="49606" marR="49606" marT="24803" marB="24803"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rtl="0" fontAlgn="base"/>
                      <a:r>
                        <a:rPr lang="en-US" sz="2400" b="1" i="0">
                          <a:solidFill>
                            <a:srgbClr val="FFFFFF"/>
                          </a:solidFill>
                          <a:effectLst/>
                          <a:latin typeface="Calibri" panose="020F0502020204030204" pitchFamily="34" charset="0"/>
                        </a:rPr>
                        <a:t>2022 Rubric</a:t>
                      </a:r>
                      <a:r>
                        <a:rPr lang="en-US" sz="2400" b="0" i="0">
                          <a:effectLst/>
                          <a:latin typeface="Calibri" panose="020F0502020204030204" pitchFamily="34" charset="0"/>
                        </a:rPr>
                        <a:t> </a:t>
                      </a:r>
                      <a:endParaRPr lang="en-US" sz="2400" b="0" i="0">
                        <a:effectLst/>
                      </a:endParaRPr>
                    </a:p>
                  </a:txBody>
                  <a:tcPr marL="49606" marR="49606" marT="24803" marB="24803"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3489271083"/>
                  </a:ext>
                </a:extLst>
              </a:tr>
              <a:tr h="655462">
                <a:tc rowSpan="3">
                  <a:txBody>
                    <a:bodyPr/>
                    <a:lstStyle/>
                    <a:p>
                      <a:pPr marL="228600" indent="-228600" algn="l" rtl="0" fontAlgn="base"/>
                      <a:r>
                        <a:rPr lang="en-US" sz="2000" b="0" i="0">
                          <a:solidFill>
                            <a:schemeClr val="tx1"/>
                          </a:solidFill>
                          <a:effectLst/>
                          <a:latin typeface="Calibri" panose="020F0502020204030204" pitchFamily="34" charset="0"/>
                        </a:rPr>
                        <a:t>a. Are there statements of mission, vision and values for the Program? </a:t>
                      </a:r>
                      <a:endParaRPr lang="en-US" sz="2000">
                        <a:solidFill>
                          <a:schemeClr val="tx1"/>
                        </a:solidFill>
                        <a:effectLst/>
                      </a:endParaRPr>
                    </a:p>
                  </a:txBody>
                  <a:tcPr marL="49606" marR="49606" marT="24803" marB="2480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228600" indent="-228600" algn="l" rtl="0" fontAlgn="base"/>
                      <a:r>
                        <a:rPr lang="en-US" sz="2000" b="0" i="0">
                          <a:solidFill>
                            <a:schemeClr val="tx1"/>
                          </a:solidFill>
                          <a:effectLst/>
                          <a:latin typeface="Calibri"/>
                        </a:rPr>
                        <a:t>a. Are there statements of mission, vision and values for the Program? </a:t>
                      </a: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57025"/>
                  </a:ext>
                </a:extLst>
              </a:tr>
              <a:tr h="549431">
                <a:tc vMerge="1">
                  <a:txBody>
                    <a:bodyPr/>
                    <a:lstStyle/>
                    <a:p>
                      <a:pPr fontAlgn="t"/>
                      <a:endParaRPr lang="en-US" sz="1800">
                        <a:solidFill>
                          <a:schemeClr val="tx1"/>
                        </a:solidFill>
                        <a:effectLst/>
                      </a:endParaRPr>
                    </a:p>
                    <a:p>
                      <a:pPr algn="l" rtl="0" fontAlgn="base"/>
                      <a:r>
                        <a:rPr lang="en-US" sz="1800" b="0" i="0">
                          <a:solidFill>
                            <a:schemeClr val="tx1"/>
                          </a:solidFill>
                          <a:effectLst/>
                          <a:latin typeface="Calibri" panose="020F0502020204030204" pitchFamily="34" charset="0"/>
                        </a:rPr>
                        <a:t> </a:t>
                      </a:r>
                      <a:endParaRPr lang="en-US" sz="1800" b="0" i="0">
                        <a:solidFill>
                          <a:schemeClr val="tx1"/>
                        </a:solidFill>
                        <a:effectLst/>
                      </a:endParaRP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a:noFill/>
                    </a:lnT>
                    <a:lnB>
                      <a:noFill/>
                    </a:lnB>
                  </a:tcPr>
                </a:tc>
                <a:tc>
                  <a:txBody>
                    <a:bodyPr/>
                    <a:lstStyle/>
                    <a:p>
                      <a:pPr algn="l" rtl="0" fontAlgn="base"/>
                      <a:r>
                        <a:rPr lang="en-US" sz="2000" b="0" i="0">
                          <a:solidFill>
                            <a:schemeClr val="tx1"/>
                          </a:solidFill>
                          <a:effectLst/>
                          <a:latin typeface="Calibri" panose="020F0502020204030204" pitchFamily="34" charset="0"/>
                        </a:rPr>
                        <a:t>b. Do the mission, vision and values statements align? </a:t>
                      </a:r>
                      <a:endParaRPr lang="en-US" sz="2000" b="0" i="0">
                        <a:solidFill>
                          <a:schemeClr val="tx1"/>
                        </a:solidFill>
                        <a:effectLst/>
                      </a:endParaRP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415275"/>
                  </a:ext>
                </a:extLst>
              </a:tr>
              <a:tr h="795428">
                <a:tc vMerge="1">
                  <a:txBody>
                    <a:bodyPr/>
                    <a:lstStyle/>
                    <a:p>
                      <a:pPr fontAlgn="t"/>
                      <a:endParaRPr lang="en-US" sz="1800">
                        <a:solidFill>
                          <a:schemeClr val="tx1"/>
                        </a:solidFill>
                        <a:effectLst/>
                      </a:endParaRPr>
                    </a:p>
                    <a:p>
                      <a:pPr algn="l" rtl="0" fontAlgn="base"/>
                      <a:r>
                        <a:rPr lang="en-US" sz="1800" b="0" i="0">
                          <a:solidFill>
                            <a:schemeClr val="tx1"/>
                          </a:solidFill>
                          <a:effectLst/>
                          <a:latin typeface="Calibri" panose="020F0502020204030204" pitchFamily="34" charset="0"/>
                        </a:rPr>
                        <a:t> </a:t>
                      </a:r>
                      <a:endParaRPr lang="en-US" sz="1800" b="0" i="0">
                        <a:solidFill>
                          <a:schemeClr val="tx1"/>
                        </a:solidFill>
                        <a:effectLst/>
                      </a:endParaRP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a:noFill/>
                    </a:lnT>
                    <a:lnB w="4763" cap="flat" cmpd="sng" algn="ctr">
                      <a:solidFill>
                        <a:srgbClr val="000000"/>
                      </a:solidFill>
                      <a:prstDash val="solid"/>
                      <a:round/>
                      <a:headEnd type="none" w="med" len="med"/>
                      <a:tailEnd type="none" w="med" len="med"/>
                    </a:lnB>
                  </a:tcPr>
                </a:tc>
                <a:tc>
                  <a:txBody>
                    <a:bodyPr/>
                    <a:lstStyle/>
                    <a:p>
                      <a:pPr marL="228600" indent="-228600" algn="l" rtl="0" fontAlgn="base"/>
                      <a:r>
                        <a:rPr lang="en-US" sz="2000" b="0" i="0">
                          <a:solidFill>
                            <a:schemeClr val="tx1"/>
                          </a:solidFill>
                          <a:effectLst/>
                          <a:latin typeface="Calibri"/>
                        </a:rPr>
                        <a:t>c. If a multi-track program, are the mission, vision and values for each separate track appropriate given the target students and expected outcomes?  </a:t>
                      </a: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1933065"/>
                  </a:ext>
                </a:extLst>
              </a:tr>
              <a:tr h="392762">
                <a:tc rowSpan="2">
                  <a:txBody>
                    <a:bodyPr/>
                    <a:lstStyle/>
                    <a:p>
                      <a:pPr marL="228600" indent="-228600" algn="l" rtl="0" fontAlgn="base"/>
                      <a:r>
                        <a:rPr lang="en-US" sz="2000" b="0" i="0">
                          <a:solidFill>
                            <a:schemeClr val="tx1"/>
                          </a:solidFill>
                          <a:effectLst/>
                          <a:latin typeface="Calibri" panose="020F0502020204030204" pitchFamily="34" charset="0"/>
                        </a:rPr>
                        <a:t>b. Do these statements define the focus of the Program including target audience and career field? </a:t>
                      </a:r>
                    </a:p>
                  </a:txBody>
                  <a:tcPr marL="49606" marR="49606" marT="24803" marB="2480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228600" indent="-228600" algn="l" rtl="0" fontAlgn="base"/>
                      <a:r>
                        <a:rPr lang="en-US" sz="2000" b="0" i="0">
                          <a:solidFill>
                            <a:schemeClr val="tx1"/>
                          </a:solidFill>
                          <a:effectLst/>
                          <a:latin typeface="Calibri"/>
                        </a:rPr>
                        <a:t>d. Does the program (and each track, </a:t>
                      </a:r>
                      <a:r>
                        <a:rPr lang="en-US" sz="2000" b="0" i="1">
                          <a:solidFill>
                            <a:schemeClr val="tx1"/>
                          </a:solidFill>
                          <a:effectLst/>
                          <a:latin typeface="Calibri"/>
                        </a:rPr>
                        <a:t>if applicable</a:t>
                      </a:r>
                      <a:r>
                        <a:rPr lang="en-US" sz="2000" b="0" i="0">
                          <a:solidFill>
                            <a:schemeClr val="tx1"/>
                          </a:solidFill>
                          <a:effectLst/>
                          <a:latin typeface="Calibri"/>
                        </a:rPr>
                        <a:t>) define the target students and expected defined outcomes?  </a:t>
                      </a: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631580"/>
                  </a:ext>
                </a:extLst>
              </a:tr>
              <a:tr h="302673">
                <a:tc vMerge="1">
                  <a:txBody>
                    <a:bodyPr/>
                    <a:lstStyle/>
                    <a:p>
                      <a:pPr fontAlgn="t"/>
                      <a:endParaRPr lang="en-US" sz="1800">
                        <a:solidFill>
                          <a:schemeClr val="tx1"/>
                        </a:solidFill>
                        <a:effectLst/>
                      </a:endParaRPr>
                    </a:p>
                    <a:p>
                      <a:pPr algn="l" rtl="0" fontAlgn="base"/>
                      <a:r>
                        <a:rPr lang="en-US" sz="1800" b="0" i="0">
                          <a:solidFill>
                            <a:schemeClr val="tx1"/>
                          </a:solidFill>
                          <a:effectLst/>
                          <a:latin typeface="Calibri" panose="020F0502020204030204" pitchFamily="34" charset="0"/>
                        </a:rPr>
                        <a:t> </a:t>
                      </a:r>
                      <a:endParaRPr lang="en-US" sz="1800" b="0" i="0">
                        <a:solidFill>
                          <a:schemeClr val="tx1"/>
                        </a:solidFill>
                        <a:effectLst/>
                      </a:endParaRP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a:noFill/>
                    </a:lnT>
                    <a:lnB w="4763" cap="flat" cmpd="sng" algn="ctr">
                      <a:solidFill>
                        <a:srgbClr val="000000"/>
                      </a:solidFill>
                      <a:prstDash val="solid"/>
                      <a:round/>
                      <a:headEnd type="none" w="med" len="med"/>
                      <a:tailEnd type="none" w="med" len="med"/>
                    </a:lnB>
                  </a:tcPr>
                </a:tc>
                <a:tc>
                  <a:txBody>
                    <a:bodyPr/>
                    <a:lstStyle/>
                    <a:p>
                      <a:pPr marL="228600" indent="-228600" algn="l" rtl="0" fontAlgn="base"/>
                      <a:r>
                        <a:rPr lang="en-US" sz="2000" b="0" i="0">
                          <a:solidFill>
                            <a:schemeClr val="tx1"/>
                          </a:solidFill>
                          <a:effectLst/>
                          <a:latin typeface="Calibri" panose="020F0502020204030204" pitchFamily="34" charset="0"/>
                        </a:rPr>
                        <a:t>e. Do the mission, vision, values and supporting information support the target student population? </a:t>
                      </a:r>
                      <a:endParaRPr lang="en-US" sz="2000" b="0" i="0">
                        <a:solidFill>
                          <a:schemeClr val="tx1"/>
                        </a:solidFill>
                        <a:effectLst/>
                      </a:endParaRP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158433"/>
                  </a:ext>
                </a:extLst>
              </a:tr>
              <a:tr h="761492">
                <a:tc>
                  <a:txBody>
                    <a:bodyPr/>
                    <a:lstStyle/>
                    <a:p>
                      <a:pPr marL="228600" indent="-228600" algn="l" rtl="0" fontAlgn="base"/>
                      <a:r>
                        <a:rPr lang="en-US" sz="2000" b="0" i="0">
                          <a:solidFill>
                            <a:schemeClr val="tx1"/>
                          </a:solidFill>
                          <a:effectLst/>
                          <a:latin typeface="Calibri"/>
                        </a:rPr>
                        <a:t>c. Does the Program mission/vision/values relate to the University or School/ College mission? </a:t>
                      </a:r>
                    </a:p>
                  </a:txBody>
                  <a:tcPr marL="49606" marR="49606" marT="24803" marB="24803" anchor="ctr">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tc>
                  <a:txBody>
                    <a:bodyPr/>
                    <a:lstStyle/>
                    <a:p>
                      <a:pPr marL="228600" indent="-228600" algn="l" rtl="0" fontAlgn="base"/>
                      <a:r>
                        <a:rPr lang="en-US" sz="2000" b="0" i="0">
                          <a:solidFill>
                            <a:schemeClr val="tx1"/>
                          </a:solidFill>
                          <a:effectLst/>
                          <a:latin typeface="Calibri"/>
                        </a:rPr>
                        <a:t>f. Does the Program mission/vision/values relate to the University or School/ College mission/vision/values? </a:t>
                      </a:r>
                    </a:p>
                  </a:txBody>
                  <a:tcPr marL="49606" marR="49606" marT="24803" marB="24803">
                    <a:lnL w="4763" cap="flat" cmpd="sng" algn="ctr">
                      <a:solidFill>
                        <a:srgbClr val="000000"/>
                      </a:solidFill>
                      <a:prstDash val="solid"/>
                      <a:round/>
                      <a:headEnd type="none" w="med" len="med"/>
                      <a:tailEnd type="none" w="med" len="med"/>
                    </a:lnL>
                    <a:lnR w="4763" cap="flat" cmpd="sng" algn="ctr">
                      <a:solidFill>
                        <a:srgbClr val="000000"/>
                      </a:solidFill>
                      <a:prstDash val="solid"/>
                      <a:round/>
                      <a:headEnd type="none" w="med" len="med"/>
                      <a:tailEnd type="none" w="med" len="med"/>
                    </a:lnR>
                    <a:lnT w="4763" cap="flat" cmpd="sng" algn="ctr">
                      <a:solidFill>
                        <a:srgbClr val="000000"/>
                      </a:solidFill>
                      <a:prstDash val="solid"/>
                      <a:round/>
                      <a:headEnd type="none" w="med" len="med"/>
                      <a:tailEnd type="none" w="med" len="med"/>
                    </a:lnT>
                    <a:lnB w="476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9551186"/>
                  </a:ext>
                </a:extLst>
              </a:tr>
            </a:tbl>
          </a:graphicData>
        </a:graphic>
      </p:graphicFrame>
    </p:spTree>
    <p:extLst>
      <p:ext uri="{BB962C8B-B14F-4D97-AF65-F5344CB8AC3E}">
        <p14:creationId xmlns:p14="http://schemas.microsoft.com/office/powerpoint/2010/main" val="375703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7D362-C40A-1547-688A-AD7927FFE2AD}"/>
              </a:ext>
            </a:extLst>
          </p:cNvPr>
          <p:cNvSpPr>
            <a:spLocks noGrp="1"/>
          </p:cNvSpPr>
          <p:nvPr>
            <p:ph type="title"/>
          </p:nvPr>
        </p:nvSpPr>
        <p:spPr/>
        <p:txBody>
          <a:bodyPr/>
          <a:lstStyle/>
          <a:p>
            <a:r>
              <a:rPr lang="en-US"/>
              <a:t>I.A.1 Support Guide</a:t>
            </a:r>
          </a:p>
        </p:txBody>
      </p:sp>
      <p:sp>
        <p:nvSpPr>
          <p:cNvPr id="3" name="Content Placeholder 2">
            <a:extLst>
              <a:ext uri="{FF2B5EF4-FFF2-40B4-BE49-F238E27FC236}">
                <a16:creationId xmlns:a16="http://schemas.microsoft.com/office/drawing/2014/main" id="{2EA9A03E-1E94-6BD8-AD9C-87B9A90E8442}"/>
              </a:ext>
            </a:extLst>
          </p:cNvPr>
          <p:cNvSpPr>
            <a:spLocks noGrp="1"/>
          </p:cNvSpPr>
          <p:nvPr>
            <p:ph idx="1"/>
          </p:nvPr>
        </p:nvSpPr>
        <p:spPr/>
        <p:txBody>
          <a:bodyPr>
            <a:normAutofit lnSpcReduction="10000"/>
          </a:bodyPr>
          <a:lstStyle/>
          <a:p>
            <a:pPr marL="342900" indent="-342900"/>
            <a:r>
              <a:rPr lang="en-US">
                <a:solidFill>
                  <a:schemeClr val="tx1"/>
                </a:solidFill>
                <a:ea typeface="+mn-lt"/>
                <a:cs typeface="+mn-lt"/>
              </a:rPr>
              <a:t>All evidence must be provided in the self-study including links and documents</a:t>
            </a:r>
            <a:endParaRPr lang="en-US">
              <a:solidFill>
                <a:schemeClr val="tx1"/>
              </a:solidFill>
              <a:cs typeface="Arial"/>
            </a:endParaRPr>
          </a:p>
          <a:p>
            <a:pPr marL="342900" indent="-342900"/>
            <a:r>
              <a:rPr lang="en-US">
                <a:solidFill>
                  <a:schemeClr val="tx1"/>
                </a:solidFill>
                <a:ea typeface="+mn-lt"/>
                <a:cs typeface="+mn-lt"/>
              </a:rPr>
              <a:t>Programs must have statements of mission, vision, and values that are presented in a form that is consistent and aligns with any related statements of mission, vision, and values of their department/school/university</a:t>
            </a:r>
            <a:endParaRPr lang="en-US">
              <a:solidFill>
                <a:schemeClr val="tx1"/>
              </a:solidFill>
              <a:cs typeface="Arial"/>
            </a:endParaRPr>
          </a:p>
          <a:p>
            <a:pPr marL="342900" indent="-342900"/>
            <a:r>
              <a:rPr lang="en-US">
                <a:solidFill>
                  <a:schemeClr val="tx1"/>
                </a:solidFill>
                <a:ea typeface="+mn-lt"/>
                <a:cs typeface="+mn-lt"/>
              </a:rPr>
              <a:t>Communication and Evidence</a:t>
            </a:r>
            <a:endParaRPr lang="en-US" sz="2000">
              <a:solidFill>
                <a:schemeClr val="tx1"/>
              </a:solidFill>
              <a:ea typeface="+mn-lt"/>
              <a:cs typeface="+mn-lt"/>
            </a:endParaRPr>
          </a:p>
          <a:p>
            <a:pPr indent="0">
              <a:buChar char="q"/>
            </a:pPr>
            <a:r>
              <a:rPr lang="en-US" sz="2000">
                <a:solidFill>
                  <a:schemeClr val="tx1"/>
                </a:solidFill>
                <a:ea typeface="+mn-lt"/>
                <a:cs typeface="+mn-lt"/>
              </a:rPr>
              <a:t> The Site Visit Team will review the Program’s website for all criterion elements.</a:t>
            </a:r>
            <a:endParaRPr lang="en-US" sz="2000">
              <a:solidFill>
                <a:schemeClr val="tx1"/>
              </a:solidFill>
              <a:cs typeface="Arial"/>
            </a:endParaRPr>
          </a:p>
          <a:p>
            <a:pPr marL="742950" indent="-285750">
              <a:buChar char="q"/>
            </a:pPr>
            <a:r>
              <a:rPr lang="en-US" sz="2000">
                <a:solidFill>
                  <a:schemeClr val="tx1"/>
                </a:solidFill>
                <a:ea typeface="+mn-lt"/>
                <a:cs typeface="+mn-lt"/>
              </a:rPr>
              <a:t>Any information related to this criterion that is not explicitly shared on the website must have active and up-to-date links embedded on the website.</a:t>
            </a:r>
            <a:endParaRPr lang="en-US" sz="2000">
              <a:solidFill>
                <a:schemeClr val="tx1"/>
              </a:solidFill>
              <a:cs typeface="Arial"/>
            </a:endParaRPr>
          </a:p>
          <a:p>
            <a:pPr indent="0">
              <a:buChar char="q"/>
            </a:pPr>
            <a:r>
              <a:rPr lang="en-US" sz="2000">
                <a:solidFill>
                  <a:schemeClr val="tx1"/>
                </a:solidFill>
                <a:ea typeface="+mn-lt"/>
                <a:cs typeface="+mn-lt"/>
              </a:rPr>
              <a:t> All criteria must be publicly available</a:t>
            </a:r>
            <a:endParaRPr lang="en-US" sz="2000">
              <a:solidFill>
                <a:schemeClr val="tx1"/>
              </a:solidFill>
              <a:cs typeface="Arial"/>
            </a:endParaRPr>
          </a:p>
        </p:txBody>
      </p:sp>
      <p:sp>
        <p:nvSpPr>
          <p:cNvPr id="4" name="Slide Number Placeholder 3">
            <a:extLst>
              <a:ext uri="{FF2B5EF4-FFF2-40B4-BE49-F238E27FC236}">
                <a16:creationId xmlns:a16="http://schemas.microsoft.com/office/drawing/2014/main" id="{EC859050-1DCF-D559-04CA-AE7E4A982E11}"/>
              </a:ext>
            </a:extLst>
          </p:cNvPr>
          <p:cNvSpPr>
            <a:spLocks noGrp="1"/>
          </p:cNvSpPr>
          <p:nvPr>
            <p:ph type="sldNum" sz="quarter" idx="11"/>
          </p:nvPr>
        </p:nvSpPr>
        <p:spPr/>
        <p:txBody>
          <a:bodyPr/>
          <a:lstStyle/>
          <a:p>
            <a:pPr>
              <a:defRPr/>
            </a:pPr>
            <a:fld id="{EE7B9041-9769-4321-BE4E-244089F44A61}" type="slidenum">
              <a:rPr lang="en-US" smtClean="0"/>
              <a:pPr>
                <a:defRPr/>
              </a:pPr>
              <a:t>7</a:t>
            </a:fld>
            <a:endParaRPr lang="en-US"/>
          </a:p>
        </p:txBody>
      </p:sp>
    </p:spTree>
    <p:extLst>
      <p:ext uri="{BB962C8B-B14F-4D97-AF65-F5344CB8AC3E}">
        <p14:creationId xmlns:p14="http://schemas.microsoft.com/office/powerpoint/2010/main" val="4035719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7D362-C40A-1547-688A-AD7927FFE2AD}"/>
              </a:ext>
            </a:extLst>
          </p:cNvPr>
          <p:cNvSpPr>
            <a:spLocks noGrp="1"/>
          </p:cNvSpPr>
          <p:nvPr>
            <p:ph type="title"/>
          </p:nvPr>
        </p:nvSpPr>
        <p:spPr>
          <a:xfrm>
            <a:off x="609600" y="728932"/>
            <a:ext cx="10972800" cy="990600"/>
          </a:xfrm>
        </p:spPr>
        <p:txBody>
          <a:bodyPr/>
          <a:lstStyle/>
          <a:p>
            <a:r>
              <a:rPr lang="en-US"/>
              <a:t>Requirements for I.A.1 </a:t>
            </a:r>
            <a:endParaRPr lang="en-US">
              <a:cs typeface="Arial"/>
            </a:endParaRPr>
          </a:p>
        </p:txBody>
      </p:sp>
      <p:sp>
        <p:nvSpPr>
          <p:cNvPr id="3" name="Content Placeholder 2">
            <a:extLst>
              <a:ext uri="{FF2B5EF4-FFF2-40B4-BE49-F238E27FC236}">
                <a16:creationId xmlns:a16="http://schemas.microsoft.com/office/drawing/2014/main" id="{2EA9A03E-1E94-6BD8-AD9C-87B9A90E8442}"/>
              </a:ext>
            </a:extLst>
          </p:cNvPr>
          <p:cNvSpPr>
            <a:spLocks noGrp="1"/>
          </p:cNvSpPr>
          <p:nvPr>
            <p:ph idx="1"/>
          </p:nvPr>
        </p:nvSpPr>
        <p:spPr>
          <a:xfrm>
            <a:off x="638354" y="2149415"/>
            <a:ext cx="10699631" cy="2544793"/>
          </a:xfrm>
        </p:spPr>
        <p:txBody>
          <a:bodyPr/>
          <a:lstStyle/>
          <a:p>
            <a:pPr marL="0" indent="0" algn="ctr">
              <a:buNone/>
            </a:pPr>
            <a:r>
              <a:rPr lang="en-US" b="1" i="1">
                <a:solidFill>
                  <a:schemeClr val="tx1"/>
                </a:solidFill>
                <a:ea typeface="+mn-lt"/>
                <a:cs typeface="+mn-lt"/>
              </a:rPr>
              <a:t>The Program will have statements of mission, vision, and values that guide the Program's design, evaluation, and quality improvement initiatives, and strategic intent and/or market focus.</a:t>
            </a:r>
            <a:endParaRPr lang="en-US" i="1">
              <a:solidFill>
                <a:schemeClr val="tx1"/>
              </a:solidFill>
              <a:cs typeface="Arial"/>
            </a:endParaRPr>
          </a:p>
        </p:txBody>
      </p:sp>
      <p:sp>
        <p:nvSpPr>
          <p:cNvPr id="4" name="Slide Number Placeholder 3">
            <a:extLst>
              <a:ext uri="{FF2B5EF4-FFF2-40B4-BE49-F238E27FC236}">
                <a16:creationId xmlns:a16="http://schemas.microsoft.com/office/drawing/2014/main" id="{EC859050-1DCF-D559-04CA-AE7E4A982E11}"/>
              </a:ext>
            </a:extLst>
          </p:cNvPr>
          <p:cNvSpPr>
            <a:spLocks noGrp="1"/>
          </p:cNvSpPr>
          <p:nvPr>
            <p:ph type="sldNum" sz="quarter" idx="11"/>
          </p:nvPr>
        </p:nvSpPr>
        <p:spPr/>
        <p:txBody>
          <a:bodyPr/>
          <a:lstStyle/>
          <a:p>
            <a:pPr>
              <a:defRPr/>
            </a:pPr>
            <a:fld id="{EE7B9041-9769-4321-BE4E-244089F44A61}" type="slidenum">
              <a:rPr lang="en-US" smtClean="0"/>
              <a:pPr>
                <a:defRPr/>
              </a:pPr>
              <a:t>8</a:t>
            </a:fld>
            <a:endParaRPr lang="en-US"/>
          </a:p>
        </p:txBody>
      </p:sp>
      <p:pic>
        <p:nvPicPr>
          <p:cNvPr id="5" name="Picture 5" descr="A picture containing bubble&#10;&#10;Description automatically generated">
            <a:extLst>
              <a:ext uri="{FF2B5EF4-FFF2-40B4-BE49-F238E27FC236}">
                <a16:creationId xmlns:a16="http://schemas.microsoft.com/office/drawing/2014/main" id="{41079AE4-8FF8-ABE3-41BC-6ECB697D6B4B}"/>
              </a:ext>
            </a:extLst>
          </p:cNvPr>
          <p:cNvPicPr>
            <a:picLocks noChangeAspect="1"/>
          </p:cNvPicPr>
          <p:nvPr/>
        </p:nvPicPr>
        <p:blipFill>
          <a:blip r:embed="rId2"/>
          <a:stretch>
            <a:fillRect/>
          </a:stretch>
        </p:blipFill>
        <p:spPr>
          <a:xfrm>
            <a:off x="3631721" y="3851276"/>
            <a:ext cx="4741652" cy="2059675"/>
          </a:xfrm>
          <a:prstGeom prst="rect">
            <a:avLst/>
          </a:prstGeom>
        </p:spPr>
      </p:pic>
    </p:spTree>
    <p:extLst>
      <p:ext uri="{BB962C8B-B14F-4D97-AF65-F5344CB8AC3E}">
        <p14:creationId xmlns:p14="http://schemas.microsoft.com/office/powerpoint/2010/main" val="202689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7D362-C40A-1547-688A-AD7927FFE2AD}"/>
              </a:ext>
            </a:extLst>
          </p:cNvPr>
          <p:cNvSpPr>
            <a:spLocks noGrp="1"/>
          </p:cNvSpPr>
          <p:nvPr>
            <p:ph type="title"/>
          </p:nvPr>
        </p:nvSpPr>
        <p:spPr>
          <a:xfrm>
            <a:off x="208548" y="685800"/>
            <a:ext cx="11734799" cy="990600"/>
          </a:xfrm>
        </p:spPr>
        <p:txBody>
          <a:bodyPr>
            <a:normAutofit fontScale="90000"/>
          </a:bodyPr>
          <a:lstStyle/>
          <a:p>
            <a:r>
              <a:rPr lang="en-US"/>
              <a:t>Statements On The Programs Website May </a:t>
            </a:r>
            <a:br>
              <a:rPr lang="en-US"/>
            </a:br>
            <a:r>
              <a:rPr lang="en-US"/>
              <a:t>Be Combined In Any Order </a:t>
            </a:r>
            <a:r>
              <a:rPr lang="en-US" i="1" u="sng"/>
              <a:t>As Long As They Are Clearly Defined</a:t>
            </a:r>
            <a:r>
              <a:rPr lang="en-US"/>
              <a:t>.</a:t>
            </a:r>
          </a:p>
        </p:txBody>
      </p:sp>
      <p:sp>
        <p:nvSpPr>
          <p:cNvPr id="3" name="Content Placeholder 2">
            <a:extLst>
              <a:ext uri="{FF2B5EF4-FFF2-40B4-BE49-F238E27FC236}">
                <a16:creationId xmlns:a16="http://schemas.microsoft.com/office/drawing/2014/main" id="{2EA9A03E-1E94-6BD8-AD9C-87B9A90E8442}"/>
              </a:ext>
            </a:extLst>
          </p:cNvPr>
          <p:cNvSpPr>
            <a:spLocks noGrp="1"/>
          </p:cNvSpPr>
          <p:nvPr>
            <p:ph idx="1"/>
          </p:nvPr>
        </p:nvSpPr>
        <p:spPr>
          <a:xfrm>
            <a:off x="609600" y="1774286"/>
            <a:ext cx="10972800" cy="4572000"/>
          </a:xfrm>
        </p:spPr>
        <p:txBody>
          <a:bodyPr/>
          <a:lstStyle/>
          <a:p>
            <a:pPr marL="342900" indent="-342900"/>
            <a:r>
              <a:rPr lang="en-US" sz="2000">
                <a:solidFill>
                  <a:schemeClr val="tx1"/>
                </a:solidFill>
                <a:ea typeface="+mn-lt"/>
                <a:cs typeface="+mn-lt"/>
              </a:rPr>
              <a:t>Mission Statement – specific and distinct for any program offered</a:t>
            </a:r>
            <a:endParaRPr lang="en-US">
              <a:solidFill>
                <a:schemeClr val="tx1"/>
              </a:solidFill>
              <a:cs typeface="Arial"/>
            </a:endParaRPr>
          </a:p>
          <a:p>
            <a:pPr marL="342900" indent="-342900"/>
            <a:r>
              <a:rPr lang="en-US" sz="2000">
                <a:solidFill>
                  <a:schemeClr val="tx1"/>
                </a:solidFill>
                <a:ea typeface="+mn-lt"/>
                <a:cs typeface="+mn-lt"/>
              </a:rPr>
              <a:t>Evidence on how the mission is achieved</a:t>
            </a:r>
            <a:endParaRPr lang="en-US">
              <a:solidFill>
                <a:schemeClr val="tx1"/>
              </a:solidFill>
              <a:ea typeface="+mn-lt"/>
              <a:cs typeface="+mn-lt"/>
            </a:endParaRPr>
          </a:p>
          <a:p>
            <a:pPr marL="342900" indent="-342900"/>
            <a:r>
              <a:rPr lang="en-US" sz="2000">
                <a:solidFill>
                  <a:schemeClr val="tx1"/>
                </a:solidFill>
                <a:ea typeface="+mn-lt"/>
                <a:cs typeface="+mn-lt"/>
              </a:rPr>
              <a:t>Vision Statement</a:t>
            </a:r>
            <a:endParaRPr lang="en-US">
              <a:solidFill>
                <a:schemeClr val="tx1"/>
              </a:solidFill>
              <a:cs typeface="Arial"/>
            </a:endParaRPr>
          </a:p>
          <a:p>
            <a:pPr marL="342900" indent="-342900"/>
            <a:r>
              <a:rPr lang="en-US" sz="2000">
                <a:solidFill>
                  <a:schemeClr val="tx1"/>
                </a:solidFill>
                <a:ea typeface="+mn-lt"/>
                <a:cs typeface="+mn-lt"/>
              </a:rPr>
              <a:t>Program Values</a:t>
            </a:r>
            <a:endParaRPr lang="en-US">
              <a:solidFill>
                <a:schemeClr val="tx1"/>
              </a:solidFill>
              <a:ea typeface="+mn-lt"/>
              <a:cs typeface="+mn-lt"/>
            </a:endParaRPr>
          </a:p>
          <a:p>
            <a:pPr marL="342900" indent="-342900"/>
            <a:r>
              <a:rPr lang="en-US" sz="2000">
                <a:solidFill>
                  <a:schemeClr val="tx1"/>
                </a:solidFill>
                <a:ea typeface="+mn-lt"/>
                <a:cs typeface="+mn-lt"/>
              </a:rPr>
              <a:t>Program Target Audience</a:t>
            </a:r>
            <a:endParaRPr lang="en-US">
              <a:solidFill>
                <a:schemeClr val="tx1"/>
              </a:solidFill>
              <a:cs typeface="Arial"/>
            </a:endParaRPr>
          </a:p>
          <a:p>
            <a:pPr marL="342900" indent="0">
              <a:buChar char="q"/>
            </a:pPr>
            <a:r>
              <a:rPr lang="en-US" sz="1800">
                <a:solidFill>
                  <a:schemeClr val="tx1"/>
                </a:solidFill>
                <a:ea typeface="+mn-lt"/>
                <a:cs typeface="+mn-lt"/>
              </a:rPr>
              <a:t> Strategic Intent - Market Focus</a:t>
            </a:r>
          </a:p>
          <a:p>
            <a:pPr marL="342900" indent="0">
              <a:buChar char="q"/>
            </a:pPr>
            <a:r>
              <a:rPr lang="en-US" sz="1800">
                <a:solidFill>
                  <a:schemeClr val="tx1"/>
                </a:solidFill>
                <a:ea typeface="+mn-lt"/>
                <a:cs typeface="+mn-lt"/>
              </a:rPr>
              <a:t> The target audience defined will be part of the admissions criteria</a:t>
            </a:r>
            <a:endParaRPr lang="en-US" sz="1800">
              <a:solidFill>
                <a:schemeClr val="tx1"/>
              </a:solidFill>
              <a:cs typeface="Arial"/>
            </a:endParaRPr>
          </a:p>
          <a:p>
            <a:pPr marL="342900" indent="-342900"/>
            <a:r>
              <a:rPr lang="en-US" sz="2000">
                <a:solidFill>
                  <a:schemeClr val="tx1"/>
                </a:solidFill>
                <a:ea typeface="+mn-lt"/>
                <a:cs typeface="+mn-lt"/>
              </a:rPr>
              <a:t>Program's expected outcome for graduated students</a:t>
            </a:r>
            <a:endParaRPr lang="en-US">
              <a:solidFill>
                <a:schemeClr val="tx1"/>
              </a:solidFill>
              <a:cs typeface="Arial"/>
            </a:endParaRPr>
          </a:p>
          <a:p>
            <a:pPr marL="285750" indent="285750">
              <a:lnSpc>
                <a:spcPct val="150000"/>
              </a:lnSpc>
              <a:buChar char="q"/>
            </a:pPr>
            <a:r>
              <a:rPr lang="en-US" sz="1800">
                <a:solidFill>
                  <a:schemeClr val="tx1"/>
                </a:solidFill>
                <a:ea typeface="+mn-lt"/>
                <a:cs typeface="+mn-lt"/>
              </a:rPr>
              <a:t>What types of roles did students accept after graduation (should meet your mission)?</a:t>
            </a:r>
            <a:endParaRPr lang="en-US" sz="1800">
              <a:solidFill>
                <a:schemeClr val="tx1"/>
              </a:solidFill>
              <a:cs typeface="Arial"/>
            </a:endParaRPr>
          </a:p>
          <a:p>
            <a:pPr marL="285750" indent="285750">
              <a:lnSpc>
                <a:spcPct val="150000"/>
              </a:lnSpc>
              <a:spcBef>
                <a:spcPts val="0"/>
              </a:spcBef>
              <a:spcAft>
                <a:spcPts val="0"/>
              </a:spcAft>
              <a:buChar char="q"/>
            </a:pPr>
            <a:r>
              <a:rPr lang="en-US" sz="1800">
                <a:solidFill>
                  <a:schemeClr val="tx1"/>
                </a:solidFill>
                <a:ea typeface="+mn-lt"/>
                <a:cs typeface="+mn-lt"/>
              </a:rPr>
              <a:t>What content expertise do students gain as a result of completing your program?</a:t>
            </a:r>
            <a:endParaRPr lang="en-US" sz="1800">
              <a:solidFill>
                <a:schemeClr val="tx1"/>
              </a:solidFill>
              <a:cs typeface="Arial"/>
            </a:endParaRPr>
          </a:p>
          <a:p>
            <a:pPr marL="0" indent="0">
              <a:buNone/>
            </a:pPr>
            <a:endParaRPr lang="en-US"/>
          </a:p>
        </p:txBody>
      </p:sp>
      <p:sp>
        <p:nvSpPr>
          <p:cNvPr id="4" name="Slide Number Placeholder 3">
            <a:extLst>
              <a:ext uri="{FF2B5EF4-FFF2-40B4-BE49-F238E27FC236}">
                <a16:creationId xmlns:a16="http://schemas.microsoft.com/office/drawing/2014/main" id="{EC859050-1DCF-D559-04CA-AE7E4A982E11}"/>
              </a:ext>
            </a:extLst>
          </p:cNvPr>
          <p:cNvSpPr>
            <a:spLocks noGrp="1"/>
          </p:cNvSpPr>
          <p:nvPr>
            <p:ph type="sldNum" sz="quarter" idx="11"/>
          </p:nvPr>
        </p:nvSpPr>
        <p:spPr>
          <a:xfrm>
            <a:off x="6095041" y="6275717"/>
            <a:ext cx="2844800" cy="304800"/>
          </a:xfrm>
        </p:spPr>
        <p:txBody>
          <a:bodyPr/>
          <a:lstStyle/>
          <a:p>
            <a:pPr>
              <a:defRPr/>
            </a:pPr>
            <a:fld id="{EE7B9041-9769-4321-BE4E-244089F44A61}" type="slidenum">
              <a:rPr lang="en-US" smtClean="0"/>
              <a:pPr>
                <a:defRPr/>
              </a:pPr>
              <a:t>9</a:t>
            </a:fld>
            <a:endParaRPr lang="en-US"/>
          </a:p>
        </p:txBody>
      </p:sp>
    </p:spTree>
    <p:extLst>
      <p:ext uri="{BB962C8B-B14F-4D97-AF65-F5344CB8AC3E}">
        <p14:creationId xmlns:p14="http://schemas.microsoft.com/office/powerpoint/2010/main" val="1594065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08D0AE5E0FDE46B459662F4CFD11CA" ma:contentTypeVersion="16" ma:contentTypeDescription="Create a new document." ma:contentTypeScope="" ma:versionID="500c78e9524bb83ef1767f688a88fb39">
  <xsd:schema xmlns:xsd="http://www.w3.org/2001/XMLSchema" xmlns:xs="http://www.w3.org/2001/XMLSchema" xmlns:p="http://schemas.microsoft.com/office/2006/metadata/properties" xmlns:ns2="a5ca2c33-b3ec-477d-98f8-cc616781dc10" xmlns:ns3="d04e4f80-0657-4e84-a422-3d243987687b" targetNamespace="http://schemas.microsoft.com/office/2006/metadata/properties" ma:root="true" ma:fieldsID="fea8dbba0a619b3c687329c2ed72fb29" ns2:_="" ns3:_="">
    <xsd:import namespace="a5ca2c33-b3ec-477d-98f8-cc616781dc10"/>
    <xsd:import namespace="d04e4f80-0657-4e84-a422-3d243987687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ca2c33-b3ec-477d-98f8-cc616781dc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4ff144b-d29f-4424-85f5-26d9e2a743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4e4f80-0657-4e84-a422-3d24398768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4b58a5d-866f-431c-a36b-2eef1cb6d356}" ma:internalName="TaxCatchAll" ma:showField="CatchAllData" ma:web="d04e4f80-0657-4e84-a422-3d24398768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5ca2c33-b3ec-477d-98f8-cc616781dc10">
      <Terms xmlns="http://schemas.microsoft.com/office/infopath/2007/PartnerControls"/>
    </lcf76f155ced4ddcb4097134ff3c332f>
    <TaxCatchAll xmlns="d04e4f80-0657-4e84-a422-3d243987687b" xsi:nil="true"/>
  </documentManagement>
</p:properties>
</file>

<file path=customXml/itemProps1.xml><?xml version="1.0" encoding="utf-8"?>
<ds:datastoreItem xmlns:ds="http://schemas.openxmlformats.org/officeDocument/2006/customXml" ds:itemID="{436EB4DD-ABB8-4627-B98A-E8464281AB9C}"/>
</file>

<file path=customXml/itemProps2.xml><?xml version="1.0" encoding="utf-8"?>
<ds:datastoreItem xmlns:ds="http://schemas.openxmlformats.org/officeDocument/2006/customXml" ds:itemID="{5F3DDA8D-B0F5-4893-B2A2-259EC8F65E0D}">
  <ds:schemaRefs>
    <ds:schemaRef ds:uri="http://schemas.microsoft.com/sharepoint/v3/contenttype/forms"/>
  </ds:schemaRefs>
</ds:datastoreItem>
</file>

<file path=customXml/itemProps3.xml><?xml version="1.0" encoding="utf-8"?>
<ds:datastoreItem xmlns:ds="http://schemas.openxmlformats.org/officeDocument/2006/customXml" ds:itemID="{73EDB56F-FE09-45B9-BABE-6C276A5B61AF}">
  <ds:schemaRefs>
    <ds:schemaRef ds:uri="http://purl.org/dc/term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1093dcce-eacf-4210-9bae-8e355fde9a29"/>
    <ds:schemaRef ds:uri="01267c0b-82ea-4d0e-ac46-712083006ca0"/>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1760</Words>
  <Application>Microsoft Office PowerPoint</Application>
  <PresentationFormat>Widescreen</PresentationFormat>
  <Paragraphs>202</Paragraphs>
  <Slides>16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Calibri Light</vt:lpstr>
      <vt:lpstr>Cambria</vt:lpstr>
      <vt:lpstr>Open Sans</vt:lpstr>
      <vt:lpstr>Open Sans bold</vt:lpstr>
      <vt:lpstr>Open Sans ExtraBold</vt:lpstr>
      <vt:lpstr>Times New Roman</vt:lpstr>
      <vt:lpstr>Wingdings</vt:lpstr>
      <vt:lpstr>Wingdings,Sans-Serif</vt:lpstr>
      <vt:lpstr>Office Theme</vt:lpstr>
      <vt:lpstr>We Are in Candidacy: Now What? </vt:lpstr>
      <vt:lpstr>PowerPoint Presentation</vt:lpstr>
      <vt:lpstr>Today’s Learning</vt:lpstr>
      <vt:lpstr>PowerPoint Presentation</vt:lpstr>
      <vt:lpstr>I.A.1: The Program will have statements of mission, vision, and values that guide the Program's design, evaluation and quality improvement initiatives, and strategic intent and/or market focus.</vt:lpstr>
      <vt:lpstr>PowerPoint Presentation</vt:lpstr>
      <vt:lpstr>I.A.1 Support Guide</vt:lpstr>
      <vt:lpstr>Requirements for I.A.1 </vt:lpstr>
      <vt:lpstr>Statements On The Programs Website May  Be Combined In Any Order As Long As They Are Clearly Defined.</vt:lpstr>
      <vt:lpstr>Definitions</vt:lpstr>
      <vt:lpstr>IAI Mission Guidance Questions</vt:lpstr>
      <vt:lpstr>CRITERION III.A.1 …   Adopt a set of competencies (aligns with the mission and post-grad positions) - use as the basis of its curriculum, course content, learning objectives, and teaching and assessment methods.</vt:lpstr>
      <vt:lpstr>IIIA1 Questions</vt:lpstr>
      <vt:lpstr>Jam Boards Exercise</vt:lpstr>
      <vt:lpstr>Debrief and Question</vt:lpstr>
      <vt:lpstr>For 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Are in Candidacy: Now What? </dc:title>
  <dc:creator>Jones, Maureen</dc:creator>
  <cp:lastModifiedBy>Jones, Maureen</cp:lastModifiedBy>
  <cp:revision>1</cp:revision>
  <dcterms:created xsi:type="dcterms:W3CDTF">2023-03-01T17:47:42Z</dcterms:created>
  <dcterms:modified xsi:type="dcterms:W3CDTF">2023-03-01T17:48:14Z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0x010100C408D0AE5E0FDE46B459662F4CFD11CA</vt:lpwstr>
  </property>
</Properties>
</file>